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1" r:id="rId1"/>
  </p:sldMasterIdLst>
  <p:notesMasterIdLst>
    <p:notesMasterId r:id="rId21"/>
  </p:notesMasterIdLst>
  <p:handoutMasterIdLst>
    <p:handoutMasterId r:id="rId22"/>
  </p:handoutMasterIdLst>
  <p:sldIdLst>
    <p:sldId id="257" r:id="rId2"/>
    <p:sldId id="258" r:id="rId3"/>
    <p:sldId id="7990" r:id="rId4"/>
    <p:sldId id="2147477332" r:id="rId5"/>
    <p:sldId id="7979" r:id="rId6"/>
    <p:sldId id="2147477172" r:id="rId7"/>
    <p:sldId id="7948" r:id="rId8"/>
    <p:sldId id="2147477334" r:id="rId9"/>
    <p:sldId id="3931" r:id="rId10"/>
    <p:sldId id="2147477333" r:id="rId11"/>
    <p:sldId id="2147477321" r:id="rId12"/>
    <p:sldId id="2147477322" r:id="rId13"/>
    <p:sldId id="2147477323" r:id="rId14"/>
    <p:sldId id="2147477324" r:id="rId15"/>
    <p:sldId id="2147477325" r:id="rId16"/>
    <p:sldId id="2147477326" r:id="rId17"/>
    <p:sldId id="2147477327" r:id="rId18"/>
    <p:sldId id="312" r:id="rId19"/>
    <p:sldId id="269" r:id="rId20"/>
  </p:sldIdLst>
  <p:sldSz cx="12192000" cy="6858000"/>
  <p:notesSz cx="6858000" cy="9144000"/>
  <p:embeddedFontLst>
    <p:embeddedFont>
      <p:font typeface="Amazon Ember" panose="020B0603020204020204" pitchFamily="34" charset="0"/>
      <p:regular r:id="rId23"/>
      <p:bold r:id="rId24"/>
      <p:italic r:id="rId25"/>
      <p:boldItalic r:id="rId26"/>
    </p:embeddedFont>
    <p:embeddedFont>
      <p:font typeface="Amazon Ember Display" panose="020B0603020204020204" pitchFamily="34" charset="0"/>
      <p:regular r:id="rId27"/>
      <p:bold r:id="rId28"/>
      <p:italic r:id="rId29"/>
      <p:boldItalic r:id="rId30"/>
    </p:embeddedFont>
    <p:embeddedFont>
      <p:font typeface="Amazon Ember Display Heavy" panose="020B0603020204020204" pitchFamily="34" charset="0"/>
      <p:bold r:id="rId31"/>
      <p:italic r:id="rId32"/>
      <p:boldItalic r:id="rId33"/>
    </p:embeddedFont>
    <p:embeddedFont>
      <p:font typeface="Amazon Ember Light" panose="020B0403020204020204" pitchFamily="34" charset="0"/>
      <p:regular r:id="rId34"/>
      <p:italic r:id="rId35"/>
    </p:embeddedFont>
    <p:embeddedFont>
      <p:font typeface="Amazon Ember Mono" panose="020B0603020204020204" pitchFamily="34" charset="0"/>
      <p:regular r:id="rId36"/>
      <p:bold r:id="rId37"/>
      <p:italic r:id="rId38"/>
      <p:boldItalic r:id="rId39"/>
    </p:embeddedFont>
    <p:embeddedFont>
      <p:font typeface="Amazon Ember Regular" panose="020B0603020204020204" pitchFamily="34" charset="0"/>
      <p:regular r:id="rId40"/>
      <p:bold r:id="rId41"/>
      <p:italic r:id="rId42"/>
      <p:boldItalic r:id="rId43"/>
    </p:embeddedFont>
    <p:embeddedFont>
      <p:font typeface="Lucida Console" panose="020B0609040504020204" pitchFamily="49"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4" clrIdx="0">
    <p:extLst>
      <p:ext uri="{19B8F6BF-5375-455C-9EA6-DF929625EA0E}">
        <p15:presenceInfo xmlns:p15="http://schemas.microsoft.com/office/powerpoint/2012/main" userId="Ruth Nelson" providerId="None"/>
      </p:ext>
    </p:extLst>
  </p:cmAuthor>
  <p:cmAuthor id="2" name="Roman, Shannon" initials="RS" lastIdx="22" clrIdx="1">
    <p:extLst>
      <p:ext uri="{19B8F6BF-5375-455C-9EA6-DF929625EA0E}">
        <p15:presenceInfo xmlns:p15="http://schemas.microsoft.com/office/powerpoint/2012/main" userId="S-1-5-21-1407069837-2091007605-538272213-39364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3E6"/>
    <a:srgbClr val="527FFF"/>
    <a:srgbClr val="E4750F"/>
    <a:srgbClr val="35FF82"/>
    <a:srgbClr val="5E02BF"/>
    <a:srgbClr val="E50086"/>
    <a:srgbClr val="2F00E3"/>
    <a:srgbClr val="A524D8"/>
    <a:srgbClr val="796EFF"/>
    <a:srgbClr val="1E90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92" autoAdjust="0"/>
    <p:restoredTop sz="86871" autoAdjust="0"/>
  </p:normalViewPr>
  <p:slideViewPr>
    <p:cSldViewPr snapToGrid="0">
      <p:cViewPr varScale="1">
        <p:scale>
          <a:sx n="139" d="100"/>
          <a:sy n="139" d="100"/>
        </p:scale>
        <p:origin x="1224" y="176"/>
      </p:cViewPr>
      <p:guideLst/>
    </p:cSldViewPr>
  </p:slideViewPr>
  <p:outlineViewPr>
    <p:cViewPr>
      <p:scale>
        <a:sx n="33" d="100"/>
        <a:sy n="33" d="100"/>
      </p:scale>
      <p:origin x="0" y="-1884"/>
    </p:cViewPr>
  </p:outlineViewPr>
  <p:notesTextViewPr>
    <p:cViewPr>
      <p:scale>
        <a:sx n="3" d="2"/>
        <a:sy n="3" d="2"/>
      </p:scale>
      <p:origin x="0" y="0"/>
    </p:cViewPr>
  </p:notesTextViewPr>
  <p:notesViewPr>
    <p:cSldViewPr snapToGrid="0">
      <p:cViewPr varScale="1">
        <p:scale>
          <a:sx n="80" d="100"/>
          <a:sy n="80" d="100"/>
        </p:scale>
        <p:origin x="30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dirty="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dirty="0"/>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github.io/aws-eks-best-practices/security/doc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docs.aws.amazon.com/whitepapers/latest/organizing-your-aws-environment/organizing-your-aws-environment.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ubernetes.io/docs/admin/authorization/rbac/"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AWSEC2/latest/UserGuide/AmazonEB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EB175-7AE1-4B66-A823-55E80A74AF1C}" type="slidenum">
              <a:rPr lang="en-US" smtClean="0"/>
              <a:pPr/>
              <a:t>2</a:t>
            </a:fld>
            <a:endParaRPr lang="en-US" dirty="0"/>
          </a:p>
        </p:txBody>
      </p:sp>
    </p:spTree>
    <p:extLst>
      <p:ext uri="{BB962C8B-B14F-4D97-AF65-F5344CB8AC3E}">
        <p14:creationId xmlns:p14="http://schemas.microsoft.com/office/powerpoint/2010/main" val="3479719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governance policies and controls</a:t>
            </a:r>
          </a:p>
        </p:txBody>
      </p:sp>
      <p:sp>
        <p:nvSpPr>
          <p:cNvPr id="4" name="Slide Number Placeholder 3"/>
          <p:cNvSpPr>
            <a:spLocks noGrp="1"/>
          </p:cNvSpPr>
          <p:nvPr>
            <p:ph type="sldNum" sz="quarter" idx="5"/>
          </p:nvPr>
        </p:nvSpPr>
        <p:spPr/>
        <p:txBody>
          <a:bodyPr/>
          <a:lstStyle/>
          <a:p>
            <a:fld id="{F8FEB175-7AE1-4B66-A823-55E80A74AF1C}" type="slidenum">
              <a:rPr lang="en-US" smtClean="0"/>
              <a:pPr/>
              <a:t>11</a:t>
            </a:fld>
            <a:endParaRPr lang="en-US" dirty="0"/>
          </a:p>
        </p:txBody>
      </p:sp>
    </p:spTree>
    <p:extLst>
      <p:ext uri="{BB962C8B-B14F-4D97-AF65-F5344CB8AC3E}">
        <p14:creationId xmlns:p14="http://schemas.microsoft.com/office/powerpoint/2010/main" val="3371324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16</a:t>
            </a:fld>
            <a:endParaRPr lang="en-US" dirty="0"/>
          </a:p>
        </p:txBody>
      </p:sp>
    </p:spTree>
    <p:extLst>
      <p:ext uri="{BB962C8B-B14F-4D97-AF65-F5344CB8AC3E}">
        <p14:creationId xmlns:p14="http://schemas.microsoft.com/office/powerpoint/2010/main" val="2129294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18</a:t>
            </a:fld>
            <a:endParaRPr lang="en-US" dirty="0"/>
          </a:p>
        </p:txBody>
      </p:sp>
    </p:spTree>
    <p:extLst>
      <p:ext uri="{BB962C8B-B14F-4D97-AF65-F5344CB8AC3E}">
        <p14:creationId xmlns:p14="http://schemas.microsoft.com/office/powerpoint/2010/main" val="1407115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19</a:t>
            </a:fld>
            <a:endParaRPr lang="en-US" dirty="0"/>
          </a:p>
        </p:txBody>
      </p:sp>
    </p:spTree>
    <p:extLst>
      <p:ext uri="{BB962C8B-B14F-4D97-AF65-F5344CB8AC3E}">
        <p14:creationId xmlns:p14="http://schemas.microsoft.com/office/powerpoint/2010/main" val="218014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thing that our customers do when deploying containers is– establish foundational security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Amazon EKS security best practices:</a:t>
            </a:r>
          </a:p>
          <a:p>
            <a:r>
              <a:rPr lang="en-US" dirty="0"/>
              <a:t>	</a:t>
            </a:r>
            <a:r>
              <a:rPr lang="en-US" dirty="0">
                <a:hlinkClick r:id="rId3"/>
              </a:rPr>
              <a:t>https://aws.github.io/aws-eks-best-practices/security/docs/</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AWS services, their controls, and interactions are best employed on a foundation of </a:t>
            </a:r>
            <a:r>
              <a:rPr lang="en-US" dirty="0">
                <a:hlinkClick r:id="rId4"/>
              </a:rPr>
              <a:t>AWS multi-account strategy</a:t>
            </a:r>
            <a:r>
              <a:rPr lang="en-US" dirty="0"/>
              <a:t> and identity and access management guardrails. These guardrails set the ability for your implementation of least privilege, separation of duties, and privacy, and provide the support for decisions about what types of controls are needed, where each security service is managed, and how they may share data and permissions in the AWS SRA.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Permissions let you specify access to AWS resources. Permissions are granted to IAM entities known as </a:t>
            </a:r>
            <a:r>
              <a:rPr lang="en-US" i="1" dirty="0"/>
              <a:t>principals</a:t>
            </a:r>
            <a:r>
              <a:rPr lang="en-US" dirty="0"/>
              <a:t> (users, groups, and roles). By default, principals start with no permissions. IAM principals can do nothing in AWS until you grant them permissions, and you can set up guardrails that apply as broadly as your entire AWS organization or as fine-grained as an individual combination of principal, action, resource, and conditions.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Automated, software-based security mechanisms improve your ability to securely scale more rapidly and cost-effectively. Create secure architectures, and implement controls that are defined and managed as code in version-controlled templates.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Establish a centralized logging account where all the virtual private cloud (VPC) flows logs, AWS CloudTrail logs, the AWS Config log, and all the logs of Amazon CloudWatch Logs (using subscriptions) from all the other accounts are stored.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Classify your data into sensitivity levels and use mechanisms such as encryption, tokenization, and access control where appropriate.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Helvetica Neue"/>
              </a:rPr>
              <a:t>And finally, the focus of the presentation, </a:t>
            </a:r>
            <a:r>
              <a:rPr lang="en-US" dirty="0"/>
              <a:t>Apply a defense-in-depth approach with multiple security controls. Apply multiple types of controls (for example, preventive and detective controls) to all layers, including edge of network, virtual private cloud (VPC), load balancing, instance and compute services, operating system, application configuration, and code.</a:t>
            </a:r>
            <a:endParaRPr lang="en-US" dirty="0">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Helvetica Neue"/>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171213-8D4A-2F43-B58C-83C4206CA2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787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812692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034457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[SRR] – Remove “Amazon” and add coming soon to title</a:t>
            </a:r>
          </a:p>
          <a:p>
            <a:endParaRPr lang="en-US" dirty="0"/>
          </a:p>
          <a:p>
            <a:r>
              <a:rPr lang="en-US" dirty="0"/>
              <a:t>[Micah]</a:t>
            </a:r>
          </a:p>
          <a:p>
            <a:r>
              <a:rPr lang="en-US" dirty="0"/>
              <a:t>What is new in Cluster Access Management</a:t>
            </a:r>
          </a:p>
          <a:p>
            <a:r>
              <a:rPr lang="en-US" b="1" dirty="0"/>
              <a:t>AWS APIs </a:t>
            </a:r>
            <a:r>
              <a:rPr lang="en-US" dirty="0"/>
              <a:t>- Allow administrators to fully define authorized IAM principals and their associated Kubernetes permissions directly through an EKS API, including cluster creation time, using Infra As Code tools.</a:t>
            </a:r>
          </a:p>
          <a:p>
            <a:r>
              <a:rPr lang="en-US" b="1" dirty="0"/>
              <a:t>Granular control - </a:t>
            </a:r>
            <a:r>
              <a:rPr lang="en-US" b="0" dirty="0"/>
              <a:t>The IAM identity used to create a EKS cluster can have its Kubernetes permissions removed or scoped down to comply with security requirements, and control of a cluster can always be restored to an AWS account administrator</a:t>
            </a:r>
          </a:p>
          <a:p>
            <a:r>
              <a:rPr lang="en-US" b="1" dirty="0"/>
              <a:t>Simplified Access - </a:t>
            </a:r>
            <a:r>
              <a:rPr lang="en-US" b="0" dirty="0"/>
              <a:t>EKS access management controls simplify the amount of work administrators need to do in order to create and manage clusters that are shared by multiple users and other AWS services. </a:t>
            </a:r>
          </a:p>
          <a:p>
            <a:endParaRPr lang="en-US" b="0" dirty="0"/>
          </a:p>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6</a:t>
            </a:fld>
            <a:endParaRPr lang="en-US" dirty="0"/>
          </a:p>
        </p:txBody>
      </p:sp>
    </p:spTree>
    <p:extLst>
      <p:ext uri="{BB962C8B-B14F-4D97-AF65-F5344CB8AC3E}">
        <p14:creationId xmlns:p14="http://schemas.microsoft.com/office/powerpoint/2010/main" val="1148042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Maybe we just need the </a:t>
            </a:r>
            <a:r>
              <a:rPr lang="en-US" sz="120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GuardDuty</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slides if we are covering only GD in the workshop.</a:t>
            </a:r>
          </a:p>
          <a:p>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AWS</a:t>
            </a:r>
            <a:r>
              <a:rPr lang="en-US" sz="1200" dirty="0">
                <a:gradFill>
                  <a:gsLst>
                    <a:gs pos="19469">
                      <a:srgbClr val="69AF34"/>
                    </a:gs>
                    <a:gs pos="76000">
                      <a:srgbClr val="69AF34"/>
                    </a:gs>
                  </a:gsLst>
                  <a:lin ang="16200000" scaled="1"/>
                </a:gradFill>
                <a:latin typeface="Amazon Ember" panose="020B0603020204020204" pitchFamily="34" charset="0"/>
                <a:ea typeface="Amazon Ember" panose="020B0603020204020204" pitchFamily="34" charset="0"/>
                <a:cs typeface="Amazon Ember" panose="020B0603020204020204" pitchFamily="34" charset="0"/>
              </a:rPr>
              <a:t> </a:t>
            </a:r>
            <a:r>
              <a:rPr lang="en-US" sz="1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CloudTrail</a:t>
            </a: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Enable operational and risk auditing, governance, and compliance of your AWS account leveraging visibility on actions taken by a user, role, or an AWS service are recorded as events.</a:t>
            </a: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Amazon</a:t>
            </a:r>
            <a:r>
              <a:rPr lang="en-US" sz="1200" dirty="0">
                <a:gradFill>
                  <a:gsLst>
                    <a:gs pos="19469">
                      <a:srgbClr val="69AF34"/>
                    </a:gs>
                    <a:gs pos="76000">
                      <a:srgbClr val="69AF34"/>
                    </a:gs>
                  </a:gsLst>
                  <a:lin ang="16200000" scaled="1"/>
                </a:gradFill>
                <a:latin typeface="Amazon Ember" panose="020B0603020204020204" pitchFamily="34" charset="0"/>
                <a:ea typeface="Amazon Ember" panose="020B0603020204020204" pitchFamily="34" charset="0"/>
                <a:cs typeface="Amazon Ember" panose="020B0603020204020204" pitchFamily="34" charset="0"/>
              </a:rPr>
              <a:t> </a:t>
            </a:r>
            <a:r>
              <a:rPr lang="en-US" sz="12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GuardDuty</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Threat detection service that continuously monitors your AWS accounts and workloads for malicious activity and delivers detailed security findings for visibility and remediation.</a:t>
            </a:r>
          </a:p>
          <a:p>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Amazon</a:t>
            </a:r>
            <a:r>
              <a:rPr lang="en-US" sz="1200" dirty="0">
                <a:gradFill>
                  <a:gsLst>
                    <a:gs pos="19469">
                      <a:srgbClr val="69AF34"/>
                    </a:gs>
                    <a:gs pos="76000">
                      <a:srgbClr val="69AF34"/>
                    </a:gs>
                  </a:gsLst>
                  <a:lin ang="16200000" scaled="1"/>
                </a:gradFill>
                <a:latin typeface="Amazon Ember" panose="020B0603020204020204" pitchFamily="34" charset="0"/>
                <a:ea typeface="Amazon Ember" panose="020B0603020204020204" pitchFamily="34" charset="0"/>
                <a:cs typeface="Amazon Ember" panose="020B0603020204020204" pitchFamily="34" charset="0"/>
              </a:rPr>
              <a:t> </a:t>
            </a:r>
            <a:r>
              <a:rPr lang="en-US" sz="1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CloudWatch Log Insights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r>
              <a:rPr lang="en-US" sz="1200" dirty="0">
                <a:latin typeface="Amazon Ember" panose="020B0603020204020204" pitchFamily="34" charset="0"/>
                <a:ea typeface="Amazon Ember" panose="020B0603020204020204" pitchFamily="34" charset="0"/>
                <a:cs typeface="Amazon Ember" panose="020B0603020204020204" pitchFamily="34" charset="0"/>
              </a:rPr>
              <a:t>Search and analyze your log data in Amazon CloudWatch Logs, to help you more respond to operational issues more effectively identifying potential causes and validate deployed fixes.</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146575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b="1" dirty="0"/>
              <a:t>Kubernetes API server component logs (</a:t>
            </a:r>
            <a:r>
              <a:rPr lang="en-US" sz="1200" b="1" dirty="0" err="1"/>
              <a:t>api</a:t>
            </a:r>
            <a:r>
              <a:rPr lang="en-US" sz="1200" b="1" dirty="0"/>
              <a:t>)</a:t>
            </a:r>
            <a:r>
              <a:rPr lang="en-US" sz="1200" dirty="0"/>
              <a:t> – Your cluster’s API server is the control plane component that exposes the Kubernetes API</a:t>
            </a:r>
          </a:p>
          <a:p>
            <a:r>
              <a:rPr lang="en-US" sz="1200" b="1" dirty="0"/>
              <a:t>Audit (audit)</a:t>
            </a:r>
            <a:r>
              <a:rPr lang="en-US" sz="1200" dirty="0"/>
              <a:t> – Kubernetes audit logs provide a record of the individual users, administrators, or system components that have affected your cluster</a:t>
            </a:r>
          </a:p>
          <a:p>
            <a:r>
              <a:rPr lang="en-US" sz="1200" b="1" dirty="0"/>
              <a:t>Authenticator (authenticator)</a:t>
            </a:r>
            <a:r>
              <a:rPr lang="en-US" sz="1200" dirty="0"/>
              <a:t> – Authenticator logs are unique to Amazon EKS; these logs represent the control plane component that Amazon EKS uses for Kubernetes role-based access</a:t>
            </a:r>
            <a:r>
              <a:rPr lang="en-US" sz="1200" dirty="0">
                <a:hlinkClick r:id="rId3"/>
              </a:rPr>
              <a:t> </a:t>
            </a:r>
            <a:r>
              <a:rPr lang="en-US" sz="1200" dirty="0"/>
              <a:t>control (RBAC) authentication using IAM credentials</a:t>
            </a:r>
          </a:p>
          <a:p>
            <a:r>
              <a:rPr lang="en-US" sz="1200" b="1" dirty="0"/>
              <a:t>Controller manager (</a:t>
            </a:r>
            <a:r>
              <a:rPr lang="en-US" sz="1200" b="1" dirty="0" err="1"/>
              <a:t>controllerManager</a:t>
            </a:r>
            <a:r>
              <a:rPr lang="en-US" sz="1200" b="1" dirty="0"/>
              <a:t>)</a:t>
            </a:r>
            <a:r>
              <a:rPr lang="en-US" sz="1200" dirty="0"/>
              <a:t> – The controller manager manages the core control loops that are shipped with Kubernetes</a:t>
            </a:r>
          </a:p>
          <a:p>
            <a:r>
              <a:rPr lang="en-US" sz="1200" b="1" dirty="0"/>
              <a:t>Scheduler (scheduler)</a:t>
            </a:r>
            <a:r>
              <a:rPr lang="en-US" sz="1200" dirty="0"/>
              <a:t> – The scheduler component manages when and where to run pods in your cluster</a:t>
            </a: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377678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AWS CloudTrail is a service that enables governance, compliance, operational auditing, and risk auditing of your AWS account. With CloudTrail, you can log, continuously monitor, and retain </a:t>
            </a:r>
            <a:r>
              <a:rPr lang="en-US" sz="1200" b="1" kern="1200" dirty="0">
                <a:solidFill>
                  <a:schemeClr val="tx1"/>
                </a:solidFill>
                <a:effectLst/>
                <a:latin typeface="+mn-lt"/>
                <a:ea typeface="+mn-ea"/>
                <a:cs typeface="+mn-cs"/>
              </a:rPr>
              <a:t>account activity </a:t>
            </a:r>
            <a:r>
              <a:rPr lang="en-US" sz="1200" kern="1200" dirty="0">
                <a:solidFill>
                  <a:schemeClr val="tx1"/>
                </a:solidFill>
                <a:effectLst/>
                <a:latin typeface="+mn-lt"/>
                <a:ea typeface="+mn-ea"/>
                <a:cs typeface="+mn-cs"/>
              </a:rPr>
              <a:t>related to actions across your AWS infrastructure. CloudTrail provides </a:t>
            </a:r>
            <a:r>
              <a:rPr lang="en-US" sz="1200" b="1" kern="1200" dirty="0">
                <a:solidFill>
                  <a:schemeClr val="tx1"/>
                </a:solidFill>
                <a:effectLst/>
                <a:latin typeface="+mn-lt"/>
                <a:ea typeface="+mn-ea"/>
                <a:cs typeface="+mn-cs"/>
              </a:rPr>
              <a:t>event history </a:t>
            </a:r>
            <a:r>
              <a:rPr lang="en-US" sz="1200" kern="1200" dirty="0">
                <a:solidFill>
                  <a:schemeClr val="tx1"/>
                </a:solidFill>
                <a:effectLst/>
                <a:latin typeface="+mn-lt"/>
                <a:ea typeface="+mn-ea"/>
                <a:cs typeface="+mn-cs"/>
              </a:rPr>
              <a:t>of your AWS account activity, including actions taken through the AWS Management Console, AWS SDKs, command line tools, and other AWS services. Once enabled you get a CloudTrail with all management events automatically. Then you also have several different data event sources that you can opt in to depending on your particular application and compliance needs. This event history is yet another source of observability data that we provide which simplifies security analysis, resource change tracking, and troubleshooting</a:t>
            </a:r>
            <a:endParaRPr lang="en-US" dirty="0"/>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750588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rPr>
              <a:t>Single-click organization-wide malicious file detection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rPr>
              <a:t>Centralized monitoring, automation, and investigation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rPr>
              <a:t>Contextualized findings to validate suspicious behavior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dirty="0">
                <a:ea typeface="Amazon Ember Light" panose="020B0403020204020204" pitchFamily="34" charset="0"/>
                <a:cs typeface="Amazon Ember Light" panose="020B0403020204020204" pitchFamily="34" charset="0"/>
              </a:rPr>
              <a:t>Out-of-the box agent Deployment</a:t>
            </a:r>
          </a:p>
          <a:p>
            <a:pPr algn="l"/>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Amazon Ember Light" panose="020B0403020204020204" pitchFamily="34" charset="0"/>
                <a:cs typeface="Amazon Ember Light" panose="020B0403020204020204" pitchFamily="34" charset="0"/>
              </a:rPr>
              <a:t>No performance impact or hidden Amazon EC2 costs for scanning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Broad runtime visibility of potential threats into host, operating system-level activities, and container-level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Automatically collects Kubernetes and VPC flow logs to detect malicious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mazon Ember" panose="020B0603020204020204" pitchFamily="34" charset="0"/>
                <a:ea typeface="Amazon Ember" panose="020B0603020204020204" pitchFamily="34" charset="0"/>
                <a:cs typeface="Amazon Ember" panose="020B0603020204020204" pitchFamily="34" charset="0"/>
              </a:rPr>
              <a:t>Detect potential presence of malware by scanning </a:t>
            </a:r>
            <a:r>
              <a:rPr lang="en-US" sz="1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Amazon Elastic Block Store (Amazon EBS) volumes</a:t>
            </a: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a typeface="Amazon Ember Light" panose="020B0403020204020204" pitchFamily="34" charset="0"/>
              <a:cs typeface="Amazon Ember Light" panose="020B0403020204020204" pitchFamily="34" charset="0"/>
            </a:endParaRPr>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454548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2D0A760-E20F-4F4A-9023-A6738E3876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90" t="1781" r="890"/>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EBA78CB2-88E3-475A-B667-CBA11C90D12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400" y="1855787"/>
            <a:ext cx="4062896" cy="13065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spTree>
    <p:extLst>
      <p:ext uri="{BB962C8B-B14F-4D97-AF65-F5344CB8AC3E}">
        <p14:creationId xmlns:p14="http://schemas.microsoft.com/office/powerpoint/2010/main" val="1253153732"/>
      </p:ext>
    </p:extLst>
  </p:cSld>
  <p:clrMapOvr>
    <a:masterClrMapping/>
  </p:clrMapOvr>
  <p:transition>
    <p:fade/>
  </p:transition>
  <p:extLst>
    <p:ext uri="{DCECCB84-F9BA-43D5-87BE-67443E8EF086}">
      <p15:sldGuideLst xmlns:p15="http://schemas.microsoft.com/office/powerpoint/2012/main">
        <p15:guide id="3" orient="horz" pos="2376" userDrawn="1">
          <p15:clr>
            <a:srgbClr val="FBAE40"/>
          </p15:clr>
        </p15:guide>
        <p15:guide id="4"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F25DAD5C-F6A2-4917-996A-0E34E7F5C24A}"/>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59328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
        <p:nvSpPr>
          <p:cNvPr id="7" name="Rectangle 6">
            <a:extLst>
              <a:ext uri="{FF2B5EF4-FFF2-40B4-BE49-F238E27FC236}">
                <a16:creationId xmlns:a16="http://schemas.microsoft.com/office/drawing/2014/main" id="{763548D8-71BA-4CEC-BAAA-A2DEA1896986}"/>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8359444"/>
      </p:ext>
    </p:extLst>
  </p:cSld>
  <p:clrMapOvr>
    <a:masterClrMapping/>
  </p:clrMapOvr>
  <p:transition>
    <p:fade/>
  </p:transition>
  <p:extLst>
    <p:ext uri="{DCECCB84-F9BA-43D5-87BE-67443E8EF086}">
      <p15:sldGuideLst xmlns:p15="http://schemas.microsoft.com/office/powerpoint/2012/main">
        <p15:guide id="3" pos="3744" userDrawn="1">
          <p15:clr>
            <a:srgbClr val="FBAE40"/>
          </p15:clr>
        </p15:guide>
        <p15:guide id="4"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750CEA2-96DA-4044-A981-21FCD2EC4526}"/>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35113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B2E5CF59-839F-4CA5-8E33-CE441D815C75}"/>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4519482"/>
      </p:ext>
    </p:extLst>
  </p:cSld>
  <p:clrMapOvr>
    <a:masterClrMapping/>
  </p:clrMapOvr>
  <p:transition>
    <p:fade/>
  </p:transition>
  <p:extLst>
    <p:ext uri="{DCECCB84-F9BA-43D5-87BE-67443E8EF086}">
      <p15:sldGuideLst xmlns:p15="http://schemas.microsoft.com/office/powerpoint/2012/main">
        <p15:guide id="5" pos="216" userDrawn="1">
          <p15:clr>
            <a:srgbClr val="FBAE40"/>
          </p15:clr>
        </p15:guide>
        <p15:guide id="6" orient="horz" pos="624" userDrawn="1">
          <p15:clr>
            <a:srgbClr val="FBAE40"/>
          </p15:clr>
        </p15:guide>
        <p15:guide id="7" orient="horz" pos="1272" userDrawn="1">
          <p15:clr>
            <a:srgbClr val="9FCC3B"/>
          </p15:clr>
        </p15:guide>
        <p15:guide id="8"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82265740-D0E3-4ED1-9247-A1179C50E049}"/>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1554639"/>
      </p:ext>
    </p:extLst>
  </p:cSld>
  <p:clrMapOvr>
    <a:masterClrMapping/>
  </p:clrMapOvr>
  <p:transition>
    <p:fade/>
  </p:transition>
  <p:extLst>
    <p:ext uri="{DCECCB84-F9BA-43D5-87BE-67443E8EF086}">
      <p15:sldGuideLst xmlns:p15="http://schemas.microsoft.com/office/powerpoint/2012/main">
        <p15:guide id="5" pos="216" userDrawn="1">
          <p15:clr>
            <a:srgbClr val="FBAE40"/>
          </p15:clr>
        </p15:guide>
        <p15:guide id="6" orient="horz" pos="624" userDrawn="1">
          <p15:clr>
            <a:srgbClr val="FBAE40"/>
          </p15:clr>
        </p15:guide>
        <p15:guide id="7" orient="horz" pos="1272" userDrawn="1">
          <p15:clr>
            <a:srgbClr val="9FCC3B"/>
          </p15:clr>
        </p15:guide>
        <p15:guide id="8"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C2FE1904-3ED5-488A-BE79-6E4169835D2B}"/>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1747347"/>
      </p:ext>
    </p:extLst>
  </p:cSld>
  <p:clrMapOvr>
    <a:masterClrMapping/>
  </p:clrMapOvr>
  <p:transition>
    <p:fade/>
  </p:transition>
  <p:extLst>
    <p:ext uri="{DCECCB84-F9BA-43D5-87BE-67443E8EF086}">
      <p15:sldGuideLst xmlns:p15="http://schemas.microsoft.com/office/powerpoint/2012/main">
        <p15:guide id="3" pos="3768" userDrawn="1">
          <p15:clr>
            <a:srgbClr val="FBAE40"/>
          </p15:clr>
        </p15:guide>
        <p15:guide id="4"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1AE40EED-FBA1-4E93-90F3-C1808CD3F160}"/>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52238"/>
      </p:ext>
    </p:extLst>
  </p:cSld>
  <p:clrMapOvr>
    <a:masterClrMapping/>
  </p:clrMapOvr>
  <p:transition>
    <p:fade/>
  </p:transition>
  <p:extLst>
    <p:ext uri="{DCECCB84-F9BA-43D5-87BE-67443E8EF086}">
      <p15:sldGuideLst xmlns:p15="http://schemas.microsoft.com/office/powerpoint/2012/main">
        <p15:guide id="7" pos="216" userDrawn="1">
          <p15:clr>
            <a:srgbClr val="FBAE40"/>
          </p15:clr>
        </p15:guide>
        <p15:guide id="8" orient="horz" pos="624" userDrawn="1">
          <p15:clr>
            <a:srgbClr val="FBAE40"/>
          </p15:clr>
        </p15:guide>
        <p15:guide id="9" orient="horz" pos="1272" userDrawn="1">
          <p15:clr>
            <a:srgbClr val="9FCC3B"/>
          </p15:clr>
        </p15:guide>
        <p15:guide id="10" orient="horz" pos="1080" userDrawn="1">
          <p15:clr>
            <a:srgbClr val="FBAE40"/>
          </p15:clr>
        </p15:guide>
        <p15:guide id="11" pos="3768" userDrawn="1">
          <p15:clr>
            <a:srgbClr val="FBAE40"/>
          </p15:clr>
        </p15:guide>
        <p15:guide id="12"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B3431BA5-F10D-47C3-9206-DB6C06AA72B2}"/>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7718670"/>
      </p:ext>
    </p:extLst>
  </p:cSld>
  <p:clrMapOvr>
    <a:masterClrMapping/>
  </p:clrMapOvr>
  <p:transition>
    <p:fade/>
  </p:transition>
  <p:extLst>
    <p:ext uri="{DCECCB84-F9BA-43D5-87BE-67443E8EF086}">
      <p15:sldGuideLst xmlns:p15="http://schemas.microsoft.com/office/powerpoint/2012/main">
        <p15:guide id="3" pos="3768" userDrawn="1">
          <p15:clr>
            <a:srgbClr val="FBAE40"/>
          </p15:clr>
        </p15:guide>
        <p15:guide id="4"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0719963E-D3AE-4CE8-A1FF-E5D17EE5ADA0}"/>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4620170"/>
      </p:ext>
    </p:extLst>
  </p:cSld>
  <p:clrMapOvr>
    <a:masterClrMapping/>
  </p:clrMapOvr>
  <p:transition>
    <p:fade/>
  </p:transition>
  <p:extLst>
    <p:ext uri="{DCECCB84-F9BA-43D5-87BE-67443E8EF086}">
      <p15:sldGuideLst xmlns:p15="http://schemas.microsoft.com/office/powerpoint/2012/main">
        <p15:guide id="7" pos="216" userDrawn="1">
          <p15:clr>
            <a:srgbClr val="FBAE40"/>
          </p15:clr>
        </p15:guide>
        <p15:guide id="8" orient="horz" pos="624" userDrawn="1">
          <p15:clr>
            <a:srgbClr val="FBAE40"/>
          </p15:clr>
        </p15:guide>
        <p15:guide id="9" orient="horz" pos="1272" userDrawn="1">
          <p15:clr>
            <a:srgbClr val="9FCC3B"/>
          </p15:clr>
        </p15:guide>
        <p15:guide id="10" orient="horz" pos="1080" userDrawn="1">
          <p15:clr>
            <a:srgbClr val="FBAE40"/>
          </p15:clr>
        </p15:guide>
        <p15:guide id="11" pos="3768" userDrawn="1">
          <p15:clr>
            <a:srgbClr val="FBAE40"/>
          </p15:clr>
        </p15:guide>
        <p15:guide id="12"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2C82B8E-1D3B-4B4D-A138-50A54A47D5D5}"/>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26405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4ECC78E-B65A-4986-A6EE-EA592FA1CA7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072C097A-0791-4505-995B-1C4A1ECCE26B}"/>
              </a:ext>
            </a:extLst>
          </p:cNvPr>
          <p:cNvSpPr/>
          <p:nvPr userDrawn="1"/>
        </p:nvSpPr>
        <p:spPr>
          <a:xfrm>
            <a:off x="0" y="0"/>
            <a:ext cx="12192000" cy="6858000"/>
          </a:xfrm>
          <a:prstGeom prst="rect">
            <a:avLst/>
          </a:prstGeom>
          <a:solidFill>
            <a:schemeClr val="bg1">
              <a:alpha val="88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p:nvPicPr>
        <p:blipFill>
          <a:blip r:embed="rId3"/>
          <a:srcRect/>
          <a:stretch/>
        </p:blipFill>
        <p:spPr>
          <a:xfrm>
            <a:off x="292501" y="6428661"/>
            <a:ext cx="388818" cy="219592"/>
          </a:xfrm>
          <a:prstGeom prst="rect">
            <a:avLst/>
          </a:prstGeom>
        </p:spPr>
      </p:pic>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1" name="TextBox 3">
            <a:extLst>
              <a:ext uri="{FF2B5EF4-FFF2-40B4-BE49-F238E27FC236}">
                <a16:creationId xmlns:a16="http://schemas.microsoft.com/office/drawing/2014/main" id="{2D5E7922-D924-42BB-95F5-6A653B2B759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713736845"/>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9E16581D-9948-4C7D-9018-FBE2E48432F6}"/>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1088246"/>
      </p:ext>
    </p:extLst>
  </p:cSld>
  <p:clrMapOvr>
    <a:masterClrMapping/>
  </p:clrMapOvr>
  <p:transition>
    <p:fade/>
  </p:transition>
  <p:extLst>
    <p:ext uri="{DCECCB84-F9BA-43D5-87BE-67443E8EF086}">
      <p15:sldGuideLst xmlns:p15="http://schemas.microsoft.com/office/powerpoint/2012/main">
        <p15:guide id="3" pos="3768" userDrawn="1">
          <p15:clr>
            <a:srgbClr val="FBAE40"/>
          </p15:clr>
        </p15:guide>
        <p15:guide id="4"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5" name="Picture 4">
            <a:extLst>
              <a:ext uri="{FF2B5EF4-FFF2-40B4-BE49-F238E27FC236}">
                <a16:creationId xmlns:a16="http://schemas.microsoft.com/office/drawing/2014/main" id="{92A2E233-FBD7-4C9D-B415-F53C98B586B4}"/>
              </a:ext>
            </a:extLst>
          </p:cNvPr>
          <p:cNvPicPr>
            <a:picLocks noChangeAspect="1"/>
          </p:cNvPicPr>
          <p:nvPr/>
        </p:nvPicPr>
        <p:blipFill>
          <a:blip r:embed="rId2"/>
          <a:stretch>
            <a:fillRect/>
          </a:stretch>
        </p:blipFill>
        <p:spPr>
          <a:xfrm>
            <a:off x="304800" y="843936"/>
            <a:ext cx="865707" cy="865707"/>
          </a:xfrm>
          <a:prstGeom prst="rect">
            <a:avLst/>
          </a:prstGeom>
        </p:spPr>
      </p:pic>
      <p:pic>
        <p:nvPicPr>
          <p:cNvPr id="6" name="Picture 5">
            <a:extLst>
              <a:ext uri="{FF2B5EF4-FFF2-40B4-BE49-F238E27FC236}">
                <a16:creationId xmlns:a16="http://schemas.microsoft.com/office/drawing/2014/main" id="{22F77E3E-59C9-449D-84EC-7AEBCDAEB243}"/>
              </a:ext>
            </a:extLst>
          </p:cNvPr>
          <p:cNvPicPr>
            <a:picLocks noChangeAspect="1"/>
          </p:cNvPicPr>
          <p:nvPr userDrawn="1"/>
        </p:nvPicPr>
        <p:blipFill>
          <a:blip r:embed="rId2"/>
          <a:stretch>
            <a:fillRect/>
          </a:stretch>
        </p:blipFill>
        <p:spPr>
          <a:xfrm>
            <a:off x="304800" y="843936"/>
            <a:ext cx="865707" cy="865707"/>
          </a:xfrm>
          <a:prstGeom prst="rect">
            <a:avLst/>
          </a:prstGeom>
        </p:spPr>
      </p:pic>
      <p:sp>
        <p:nvSpPr>
          <p:cNvPr id="7" name="Rectangle 6">
            <a:extLst>
              <a:ext uri="{FF2B5EF4-FFF2-40B4-BE49-F238E27FC236}">
                <a16:creationId xmlns:a16="http://schemas.microsoft.com/office/drawing/2014/main" id="{262F4188-3490-4F09-9337-070E76D1D43A}"/>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836966"/>
      </p:ext>
    </p:extLst>
  </p:cSld>
  <p:clrMapOvr>
    <a:masterClrMapping/>
  </p:clrMapOvr>
  <p:transition>
    <p:fade/>
  </p:transition>
  <p:extLst>
    <p:ext uri="{DCECCB84-F9BA-43D5-87BE-67443E8EF086}">
      <p15:sldGuideLst xmlns:p15="http://schemas.microsoft.com/office/powerpoint/2012/main">
        <p15:guide id="4" pos="720" userDrawn="1">
          <p15:clr>
            <a:srgbClr val="FBAE40"/>
          </p15:clr>
        </p15:guide>
        <p15:guide id="5" pos="5880" userDrawn="1">
          <p15:clr>
            <a:srgbClr val="FBAE40"/>
          </p15:clr>
        </p15:guide>
        <p15:guide id="6"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23943278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pic>
        <p:nvPicPr>
          <p:cNvPr id="6" name="Picture 5">
            <a:extLst>
              <a:ext uri="{FF2B5EF4-FFF2-40B4-BE49-F238E27FC236}">
                <a16:creationId xmlns:a16="http://schemas.microsoft.com/office/drawing/2014/main" id="{9C047462-1231-445A-AA93-50CAC05059CD}"/>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10" name="Rectangle 9">
            <a:extLst>
              <a:ext uri="{FF2B5EF4-FFF2-40B4-BE49-F238E27FC236}">
                <a16:creationId xmlns:a16="http://schemas.microsoft.com/office/drawing/2014/main" id="{BD0B11D8-05C3-4AB7-BF6D-D43D0976D454}"/>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60250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36C84F99-545E-4900-BA76-C9B32AB0A5F2}"/>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4428605"/>
      </p:ext>
    </p:extLst>
  </p:cSld>
  <p:clrMapOvr>
    <a:masterClrMapping/>
  </p:clrMapOvr>
  <p:transition>
    <p:fade/>
  </p:transition>
  <p:extLst>
    <p:ext uri="{DCECCB84-F9BA-43D5-87BE-67443E8EF086}">
      <p15:sldGuideLst xmlns:p15="http://schemas.microsoft.com/office/powerpoint/2012/main">
        <p15:guide id="3" pos="3768" userDrawn="1">
          <p15:clr>
            <a:srgbClr val="FBAE40"/>
          </p15:clr>
        </p15:guide>
        <p15:guide id="4"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7" name="Rectangle 6">
            <a:extLst>
              <a:ext uri="{FF2B5EF4-FFF2-40B4-BE49-F238E27FC236}">
                <a16:creationId xmlns:a16="http://schemas.microsoft.com/office/drawing/2014/main" id="{D2B30D20-FD3D-4076-AAD5-725FBC9CEC52}"/>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8784356"/>
      </p:ext>
    </p:extLst>
  </p:cSld>
  <p:clrMapOvr>
    <a:masterClrMapping/>
  </p:clrMapOvr>
  <p:transition>
    <p:fade/>
  </p:transition>
  <p:extLst>
    <p:ext uri="{DCECCB84-F9BA-43D5-87BE-67443E8EF086}">
      <p15:sldGuideLst xmlns:p15="http://schemas.microsoft.com/office/powerpoint/2012/main">
        <p15:guide id="4" pos="2808" userDrawn="1">
          <p15:clr>
            <a:srgbClr val="FBAE40"/>
          </p15:clr>
        </p15:guide>
        <p15:guide id="5" orient="horz" pos="1368" userDrawn="1">
          <p15:clr>
            <a:srgbClr val="FBAE40"/>
          </p15:clr>
        </p15:guide>
        <p15:guide id="6"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7" name="Rectangle 6">
            <a:extLst>
              <a:ext uri="{FF2B5EF4-FFF2-40B4-BE49-F238E27FC236}">
                <a16:creationId xmlns:a16="http://schemas.microsoft.com/office/drawing/2014/main" id="{0DBDDB37-19B7-4C01-A21B-9A509BA0D005}"/>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067131"/>
      </p:ext>
    </p:extLst>
  </p:cSld>
  <p:clrMapOvr>
    <a:masterClrMapping/>
  </p:clrMapOvr>
  <p:transition>
    <p:fade/>
  </p:transition>
  <p:extLst>
    <p:ext uri="{DCECCB84-F9BA-43D5-87BE-67443E8EF086}">
      <p15:sldGuideLst xmlns:p15="http://schemas.microsoft.com/office/powerpoint/2012/main">
        <p15:guide id="4" pos="2808" userDrawn="1">
          <p15:clr>
            <a:srgbClr val="FBAE40"/>
          </p15:clr>
        </p15:guide>
        <p15:guide id="5" orient="horz" pos="1368" userDrawn="1">
          <p15:clr>
            <a:srgbClr val="FBAE40"/>
          </p15:clr>
        </p15:guide>
        <p15:guide id="6"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B2EF6A2-B173-4686-AB60-7F24597CF3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0"/>
            <a:ext cx="12192000"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pic>
        <p:nvPicPr>
          <p:cNvPr id="8" name="Picture 7">
            <a:extLst>
              <a:ext uri="{FF2B5EF4-FFF2-40B4-BE49-F238E27FC236}">
                <a16:creationId xmlns:a16="http://schemas.microsoft.com/office/drawing/2014/main" id="{8B21B02A-09DA-4678-9E65-F32C11DF4430}"/>
              </a:ext>
            </a:extLst>
          </p:cNvPr>
          <p:cNvPicPr>
            <a:picLocks noChangeAspect="1"/>
          </p:cNvPicPr>
          <p:nvPr/>
        </p:nvPicPr>
        <p:blipFill>
          <a:blip r:embed="rId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08A370D-82D9-46EE-9BFE-A0195797ED61}"/>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28717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28717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3530729" y="3453368"/>
            <a:ext cx="28717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6629659" y="3453368"/>
            <a:ext cx="28717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3530729" y="3835400"/>
            <a:ext cx="28717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6629659" y="3835400"/>
            <a:ext cx="28717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sp>
        <p:nvSpPr>
          <p:cNvPr id="20" name="TextBox 19">
            <a:extLst>
              <a:ext uri="{FF2B5EF4-FFF2-40B4-BE49-F238E27FC236}">
                <a16:creationId xmlns:a16="http://schemas.microsoft.com/office/drawing/2014/main" id="{01062FF8-A31F-4435-8161-8EAE108ECB86}"/>
              </a:ext>
            </a:extLst>
          </p:cNvPr>
          <p:cNvSpPr txBox="1"/>
          <p:nvPr userDrawn="1"/>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grpSp>
        <p:nvGrpSpPr>
          <p:cNvPr id="28" name="Group 27">
            <a:extLst>
              <a:ext uri="{FF2B5EF4-FFF2-40B4-BE49-F238E27FC236}">
                <a16:creationId xmlns:a16="http://schemas.microsoft.com/office/drawing/2014/main" id="{FD9ECDAB-5116-4958-9A4A-F24B15B2F468}"/>
              </a:ext>
            </a:extLst>
          </p:cNvPr>
          <p:cNvGrpSpPr/>
          <p:nvPr userDrawn="1"/>
        </p:nvGrpSpPr>
        <p:grpSpPr>
          <a:xfrm>
            <a:off x="7232650" y="1778570"/>
            <a:ext cx="4961114" cy="1039336"/>
            <a:chOff x="7232650" y="1769509"/>
            <a:chExt cx="4961114" cy="1039336"/>
          </a:xfrm>
        </p:grpSpPr>
        <p:sp>
          <p:nvSpPr>
            <p:cNvPr id="29" name="Oval 28">
              <a:extLst>
                <a:ext uri="{FF2B5EF4-FFF2-40B4-BE49-F238E27FC236}">
                  <a16:creationId xmlns:a16="http://schemas.microsoft.com/office/drawing/2014/main" id="{DA263BE7-CF76-42C7-A83C-C57E56062FDB}"/>
                </a:ext>
              </a:extLst>
            </p:cNvPr>
            <p:cNvSpPr/>
            <p:nvPr userDrawn="1"/>
          </p:nvSpPr>
          <p:spPr bwMode="auto">
            <a:xfrm>
              <a:off x="7232650" y="1872748"/>
              <a:ext cx="832859" cy="83285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30" name="Rectangle 29">
              <a:extLst>
                <a:ext uri="{FF2B5EF4-FFF2-40B4-BE49-F238E27FC236}">
                  <a16:creationId xmlns:a16="http://schemas.microsoft.com/office/drawing/2014/main" id="{96F7E1FC-67A3-4C10-B24A-34D3547E4CCD}"/>
                </a:ext>
              </a:extLst>
            </p:cNvPr>
            <p:cNvSpPr/>
            <p:nvPr userDrawn="1"/>
          </p:nvSpPr>
          <p:spPr>
            <a:xfrm>
              <a:off x="7637646" y="1872748"/>
              <a:ext cx="4556118" cy="832859"/>
            </a:xfrm>
            <a:prstGeom prst="rect">
              <a:avLst/>
            </a:prstGeom>
            <a:gradFill flip="none" rotWithShape="1">
              <a:gsLst>
                <a:gs pos="79000">
                  <a:schemeClr val="bg2">
                    <a:lumMod val="75000"/>
                  </a:schemeClr>
                </a:gs>
                <a:gs pos="41000">
                  <a:schemeClr val="bg2">
                    <a:lumMod val="60000"/>
                    <a:lumOff val="40000"/>
                  </a:schemeClr>
                </a:gs>
                <a:gs pos="100000">
                  <a:schemeClr val="bg2">
                    <a:lumMod val="50000"/>
                  </a:schemeClr>
                </a:gs>
                <a:gs pos="4000">
                  <a:schemeClr val="accent4"/>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31" name="TextBox 30">
              <a:extLst>
                <a:ext uri="{FF2B5EF4-FFF2-40B4-BE49-F238E27FC236}">
                  <a16:creationId xmlns:a16="http://schemas.microsoft.com/office/drawing/2014/main" id="{B2393A67-3FEB-4B90-AAAC-D4443D279757}"/>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32" name="Graphic 31">
              <a:extLst>
                <a:ext uri="{FF2B5EF4-FFF2-40B4-BE49-F238E27FC236}">
                  <a16:creationId xmlns:a16="http://schemas.microsoft.com/office/drawing/2014/main" id="{47454EC8-D944-4CBF-8F4B-7A9C544BC46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spTree>
    <p:extLst>
      <p:ext uri="{BB962C8B-B14F-4D97-AF65-F5344CB8AC3E}">
        <p14:creationId xmlns:p14="http://schemas.microsoft.com/office/powerpoint/2010/main" val="1428470498"/>
      </p:ext>
    </p:extLst>
  </p:cSld>
  <p:clrMapOvr>
    <a:masterClrMapping/>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B8F8083C-43CB-49A3-8BA2-7BF4DDCB2B32}"/>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0964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D737E2AA-BFFB-4179-8997-481E447A36B2}"/>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646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Two Speaker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84CCF3-D47C-4E30-ADBC-1FA08369D4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B3DE5F7C-A814-47A7-9794-B47A588D4245}"/>
              </a:ext>
            </a:extLst>
          </p:cNvPr>
          <p:cNvSpPr/>
          <p:nvPr userDrawn="1"/>
        </p:nvSpPr>
        <p:spPr>
          <a:xfrm>
            <a:off x="0" y="0"/>
            <a:ext cx="12192000" cy="6858000"/>
          </a:xfrm>
          <a:prstGeom prst="rect">
            <a:avLst/>
          </a:prstGeom>
          <a:solidFill>
            <a:schemeClr val="bg1">
              <a:alpha val="88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sp>
        <p:nvSpPr>
          <p:cNvPr id="21" name="TextBox 3">
            <a:extLst>
              <a:ext uri="{FF2B5EF4-FFF2-40B4-BE49-F238E27FC236}">
                <a16:creationId xmlns:a16="http://schemas.microsoft.com/office/drawing/2014/main" id="{EF5AF4FB-8E00-442E-8CFB-72ABD493C825}"/>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587324660"/>
      </p:ext>
    </p:extLst>
  </p:cSld>
  <p:clrMapOvr>
    <a:masterClrMapping/>
  </p:clrMapOvr>
  <p:transition>
    <p:fade/>
  </p:transition>
  <p:extLst>
    <p:ext uri="{DCECCB84-F9BA-43D5-87BE-67443E8EF086}">
      <p15:sldGuideLst xmlns:p15="http://schemas.microsoft.com/office/powerpoint/2012/main">
        <p15:guide id="3" pos="216" userDrawn="1">
          <p15:clr>
            <a:srgbClr val="FBAE40"/>
          </p15:clr>
        </p15:guide>
        <p15:guide id="4" orient="horz" pos="295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mn-lt"/>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mn-lt"/>
                <a:ea typeface="Amazon Ember Display Heavy" panose="020F0603020204020204" pitchFamily="34" charset="0"/>
                <a:cs typeface="Amazon Ember Display Heavy" panose="020F0603020204020204" pitchFamily="34" charset="0"/>
              </a:rPr>
            </a:br>
            <a:r>
              <a:rPr lang="en-US" sz="2400" b="1" i="0" dirty="0">
                <a:latin typeface="+mn-lt"/>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mn-lt"/>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pic>
        <p:nvPicPr>
          <p:cNvPr id="5" name="Graphic 4" descr="Stop sign">
            <a:extLst>
              <a:ext uri="{FF2B5EF4-FFF2-40B4-BE49-F238E27FC236}">
                <a16:creationId xmlns:a16="http://schemas.microsoft.com/office/drawing/2014/main" id="{1A449BC8-253C-4399-90A0-AFA3B2F726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7353026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86B726-34C0-4C1C-A252-97930DC77EE4}"/>
              </a:ext>
            </a:extLst>
          </p:cNvPr>
          <p:cNvSpPr>
            <a:spLocks noGrp="1"/>
          </p:cNvSpPr>
          <p:nvPr>
            <p:ph type="dt" sz="half" idx="10"/>
          </p:nvPr>
        </p:nvSpPr>
        <p:spPr/>
        <p:txBody>
          <a:bodyPr/>
          <a:lstStyle/>
          <a:p>
            <a:fld id="{FE35BE89-FE1B-4E4D-90F0-7B3CCBA597B3}" type="datetime1">
              <a:rPr lang="en-US" smtClean="0"/>
              <a:t>6/11/24</a:t>
            </a:fld>
            <a:endParaRPr lang="en-US" dirty="0"/>
          </a:p>
        </p:txBody>
      </p:sp>
      <p:sp>
        <p:nvSpPr>
          <p:cNvPr id="3" name="Footer Placeholder 2">
            <a:extLst>
              <a:ext uri="{FF2B5EF4-FFF2-40B4-BE49-F238E27FC236}">
                <a16:creationId xmlns:a16="http://schemas.microsoft.com/office/drawing/2014/main" id="{883103B0-BAC9-4248-BF05-F8F64F81D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85866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372402"/>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23679" y="117311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68147" y="117311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68147"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173111"/>
            <a:ext cx="3483864" cy="369332"/>
          </a:xfrm>
        </p:spPr>
        <p:txBody>
          <a:bodyPr anchor="t"/>
          <a:lstStyle>
            <a:lvl1pPr marL="0" indent="0">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1560640"/>
            <a:ext cx="3483864" cy="1341906"/>
          </a:xfrm>
        </p:spPr>
        <p:txBody>
          <a:bodyPr/>
          <a:lstStyle>
            <a:lvl1pPr marL="0" indent="0">
              <a:buNone/>
              <a:defRPr sz="1800"/>
            </a:lvl1pPr>
            <a:lvl2pPr marL="285750" indent="0">
              <a:buNone/>
              <a:defRPr sz="1600"/>
            </a:lvl2pPr>
            <a:lvl3pPr marL="628650" indent="0">
              <a:buNone/>
              <a:defRPr sz="16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Date Placeholder 8">
            <a:extLst>
              <a:ext uri="{FF2B5EF4-FFF2-40B4-BE49-F238E27FC236}">
                <a16:creationId xmlns:a16="http://schemas.microsoft.com/office/drawing/2014/main" id="{4B58E081-E30E-4521-AEC0-F25E96B2F80B}"/>
              </a:ext>
            </a:extLst>
          </p:cNvPr>
          <p:cNvSpPr>
            <a:spLocks noGrp="1"/>
          </p:cNvSpPr>
          <p:nvPr>
            <p:ph type="dt" sz="half" idx="12"/>
          </p:nvPr>
        </p:nvSpPr>
        <p:spPr/>
        <p:txBody>
          <a:bodyPr/>
          <a:lstStyle/>
          <a:p>
            <a:fld id="{BE792ED2-53CD-0445-A178-89CFABCF3992}" type="datetime1">
              <a:rPr lang="en-US" smtClean="0"/>
              <a:t>6/11/24</a:t>
            </a:fld>
            <a:endParaRPr lang="en-US" dirty="0"/>
          </a:p>
        </p:txBody>
      </p:sp>
      <p:sp>
        <p:nvSpPr>
          <p:cNvPr id="10" name="Footer Placeholder 9">
            <a:extLst>
              <a:ext uri="{FF2B5EF4-FFF2-40B4-BE49-F238E27FC236}">
                <a16:creationId xmlns:a16="http://schemas.microsoft.com/office/drawing/2014/main" id="{8E5D495B-454B-46AE-A85D-594A0B9FDDCC}"/>
              </a:ext>
            </a:extLst>
          </p:cNvPr>
          <p:cNvSpPr>
            <a:spLocks noGrp="1"/>
          </p:cNvSpPr>
          <p:nvPr>
            <p:ph type="ftr" sz="quarter" idx="13"/>
          </p:nvPr>
        </p:nvSpPr>
        <p:spPr/>
        <p:txBody>
          <a:bodyPr/>
          <a:lstStyle/>
          <a:p>
            <a:endParaRPr lang="en-US" dirty="0"/>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377944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Three Speaker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72179C5-031B-4A91-B02C-4BBC2C5E97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2FE07F64-3F92-45DB-9C16-F78C942EFF53}"/>
              </a:ext>
            </a:extLst>
          </p:cNvPr>
          <p:cNvSpPr/>
          <p:nvPr userDrawn="1"/>
        </p:nvSpPr>
        <p:spPr>
          <a:xfrm>
            <a:off x="0" y="0"/>
            <a:ext cx="12192000" cy="6858000"/>
          </a:xfrm>
          <a:prstGeom prst="rect">
            <a:avLst/>
          </a:prstGeom>
          <a:solidFill>
            <a:schemeClr val="bg1">
              <a:alpha val="88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3" name="TextBox 3">
            <a:extLst>
              <a:ext uri="{FF2B5EF4-FFF2-40B4-BE49-F238E27FC236}">
                <a16:creationId xmlns:a16="http://schemas.microsoft.com/office/drawing/2014/main" id="{91CBBA4A-42A9-4EDC-9872-8CA4B490D629}"/>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2025168846"/>
      </p:ext>
    </p:extLst>
  </p:cSld>
  <p:clrMapOvr>
    <a:masterClrMapping/>
  </p:clrMapOvr>
  <p:transition>
    <p:fade/>
  </p:transition>
  <p:extLst>
    <p:ext uri="{DCECCB84-F9BA-43D5-87BE-67443E8EF086}">
      <p15:sldGuideLst xmlns:p15="http://schemas.microsoft.com/office/powerpoint/2012/main">
        <p15:guide id="3" pos="216" userDrawn="1">
          <p15:clr>
            <a:srgbClr val="FBAE40"/>
          </p15:clr>
        </p15:guide>
        <p15:guide id="4" orient="horz" pos="29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
        <p:nvSpPr>
          <p:cNvPr id="9" name="Rectangle 8">
            <a:extLst>
              <a:ext uri="{FF2B5EF4-FFF2-40B4-BE49-F238E27FC236}">
                <a16:creationId xmlns:a16="http://schemas.microsoft.com/office/drawing/2014/main" id="{235C8D29-78FE-455B-91F3-893B647CFFC7}"/>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3371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
        <p:nvSpPr>
          <p:cNvPr id="5" name="Rectangle 4">
            <a:extLst>
              <a:ext uri="{FF2B5EF4-FFF2-40B4-BE49-F238E27FC236}">
                <a16:creationId xmlns:a16="http://schemas.microsoft.com/office/drawing/2014/main" id="{4B473124-BE6E-42F3-85D5-CE1D82D7E88D}"/>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812722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15765231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Rectangle 6">
            <a:extLst>
              <a:ext uri="{FF2B5EF4-FFF2-40B4-BE49-F238E27FC236}">
                <a16:creationId xmlns:a16="http://schemas.microsoft.com/office/drawing/2014/main" id="{B6714134-C629-4DA0-AA2D-9CD3459F9758}"/>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6314358"/>
      </p:ext>
    </p:extLst>
  </p:cSld>
  <p:clrMapOvr>
    <a:masterClrMapping/>
  </p:clrMapOvr>
  <p:transition>
    <p:fade/>
  </p:transition>
  <p:extLst>
    <p:ext uri="{DCECCB84-F9BA-43D5-87BE-67443E8EF086}">
      <p15:sldGuideLst xmlns:p15="http://schemas.microsoft.com/office/powerpoint/2012/main">
        <p15:guide id="3" pos="216" userDrawn="1">
          <p15:clr>
            <a:srgbClr val="FBAE40"/>
          </p15:clr>
        </p15:guide>
        <p15:guide id="4"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
        <p:nvSpPr>
          <p:cNvPr id="5" name="Rectangle 4">
            <a:extLst>
              <a:ext uri="{FF2B5EF4-FFF2-40B4-BE49-F238E27FC236}">
                <a16:creationId xmlns:a16="http://schemas.microsoft.com/office/drawing/2014/main" id="{718B0061-4766-4F99-A13A-9817D4EEE205}"/>
              </a:ext>
            </a:extLst>
          </p:cNvPr>
          <p:cNvSpPr/>
          <p:nvPr userDrawn="1"/>
        </p:nvSpPr>
        <p:spPr>
          <a:xfrm>
            <a:off x="0" y="0"/>
            <a:ext cx="80304" cy="6858000"/>
          </a:xfrm>
          <a:prstGeom prst="rect">
            <a:avLst/>
          </a:prstGeom>
          <a:gradFill flip="none" rotWithShape="1">
            <a:gsLst>
              <a:gs pos="0">
                <a:srgbClr val="80EAA8"/>
              </a:gs>
              <a:gs pos="17000">
                <a:srgbClr val="0B9CDD"/>
              </a:gs>
              <a:gs pos="33000">
                <a:srgbClr val="098FD9"/>
              </a:gs>
              <a:gs pos="70000">
                <a:srgbClr val="7F2BFF"/>
              </a:gs>
              <a:gs pos="51000">
                <a:srgbClr val="0057C5"/>
              </a:gs>
              <a:gs pos="97000">
                <a:srgbClr val="E0298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805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6/11/24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pic>
        <p:nvPicPr>
          <p:cNvPr id="8" name="Picture 7">
            <a:extLst>
              <a:ext uri="{FF2B5EF4-FFF2-40B4-BE49-F238E27FC236}">
                <a16:creationId xmlns:a16="http://schemas.microsoft.com/office/drawing/2014/main" id="{FF33A955-3B5A-4D3B-8E9F-1BB9D1E1D77C}"/>
              </a:ext>
            </a:extLst>
          </p:cNvPr>
          <p:cNvPicPr>
            <a:picLocks noChangeAspect="1"/>
          </p:cNvPicPr>
          <p:nvPr/>
        </p:nvPicPr>
        <p:blipFill>
          <a:blip r:embed="rId35"/>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3535143983"/>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3" r:id="rId31"/>
    <p:sldLayoutId id="2147483714" r:id="rId32"/>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orient="horz" pos="192" userDrawn="1">
          <p15:clr>
            <a:srgbClr val="F26B43"/>
          </p15:clr>
        </p15:guide>
        <p15:guide id="9" orient="horz" pos="3912" userDrawn="1">
          <p15:clr>
            <a:srgbClr val="F26B43"/>
          </p15:clr>
        </p15:guide>
        <p15:guide id="10" pos="192" userDrawn="1">
          <p15:clr>
            <a:srgbClr val="F26B43"/>
          </p15:clr>
        </p15:guide>
        <p15:guide id="11" pos="7488" userDrawn="1">
          <p15:clr>
            <a:srgbClr val="F26B43"/>
          </p15:clr>
        </p15:guide>
        <p15:guide id="12"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hyperlink" Target="https://catalog.workshops.aws/join" TargetMode="External"/><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catalog.workshops.aws/join"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hyperlink" Target="mailto:bersr@amazon.com" TargetMode="External"/><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hyperlink" Target="mailto:kurampil@amazon.com" TargetMode="External"/><Relationship Id="rId5" Type="http://schemas.openxmlformats.org/officeDocument/2006/relationships/hyperlink" Target="mailto:gurusiva@amazon.com" TargetMode="External"/><Relationship Id="rId4" Type="http://schemas.openxmlformats.org/officeDocument/2006/relationships/hyperlink" Target="mailto:mevelez@amazon.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tiff"/><Relationship Id="rId4" Type="http://schemas.openxmlformats.org/officeDocument/2006/relationships/image" Target="../media/image25.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180485-D0D1-4445-99CD-8C4427FBABF7}"/>
              </a:ext>
            </a:extLst>
          </p:cNvPr>
          <p:cNvSpPr>
            <a:spLocks noGrp="1"/>
          </p:cNvSpPr>
          <p:nvPr>
            <p:ph type="title"/>
          </p:nvPr>
        </p:nvSpPr>
        <p:spPr/>
        <p:txBody>
          <a:bodyPr/>
          <a:lstStyle/>
          <a:p>
            <a:r>
              <a:rPr lang="en-US" dirty="0"/>
              <a:t>Welcome slide</a:t>
            </a:r>
          </a:p>
        </p:txBody>
      </p:sp>
    </p:spTree>
    <p:extLst>
      <p:ext uri="{BB962C8B-B14F-4D97-AF65-F5344CB8AC3E}">
        <p14:creationId xmlns:p14="http://schemas.microsoft.com/office/powerpoint/2010/main" val="10800204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a:xfrm>
            <a:off x="425450" y="2529391"/>
            <a:ext cx="4544115" cy="638175"/>
          </a:xfrm>
        </p:spPr>
        <p:txBody>
          <a:bodyPr/>
          <a:lstStyle/>
          <a:p>
            <a:r>
              <a:rPr lang="en-US" dirty="0"/>
              <a:t>Amazon </a:t>
            </a:r>
            <a:r>
              <a:rPr lang="en-US" dirty="0" err="1"/>
              <a:t>GuardDuty</a:t>
            </a:r>
            <a:endParaRPr lang="en-US" dirty="0"/>
          </a:p>
        </p:txBody>
      </p:sp>
      <p:sp>
        <p:nvSpPr>
          <p:cNvPr id="7" name="Content Placeholder 6">
            <a:extLst>
              <a:ext uri="{FF2B5EF4-FFF2-40B4-BE49-F238E27FC236}">
                <a16:creationId xmlns:a16="http://schemas.microsoft.com/office/drawing/2014/main" id="{958FDF1F-D2B1-3840-A523-1F4D8DB74249}"/>
              </a:ext>
            </a:extLst>
          </p:cNvPr>
          <p:cNvSpPr>
            <a:spLocks noGrp="1"/>
          </p:cNvSpPr>
          <p:nvPr>
            <p:ph idx="1"/>
          </p:nvPr>
        </p:nvSpPr>
        <p:spPr>
          <a:xfrm>
            <a:off x="425450" y="3558091"/>
            <a:ext cx="4470628" cy="2154238"/>
          </a:xfrm>
        </p:spPr>
        <p:txBody>
          <a:bodyPr>
            <a:noAutofit/>
          </a:bodyPr>
          <a:lstStyle/>
          <a:p>
            <a:pPr marL="342900" indent="-342900">
              <a:buFont typeface="Arial" panose="020B0604020202020204" pitchFamily="34" charset="0"/>
              <a:buChar char="•"/>
            </a:pPr>
            <a:r>
              <a:rPr lang="en-US" sz="2000" dirty="0"/>
              <a:t>Detect threats at each layer of Kubernetes with contextualized findings for suspicious behavior</a:t>
            </a:r>
          </a:p>
          <a:p>
            <a:pPr marL="342900" indent="-342900">
              <a:buFont typeface="Arial" panose="020B0604020202020204" pitchFamily="34" charset="0"/>
              <a:buChar char="•"/>
            </a:pPr>
            <a:r>
              <a:rPr lang="en-US" sz="2000" dirty="0"/>
              <a:t>Out-of-the-box agent deployment with performance impact or hidden Amazon EC2 costs for scanning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4" name="Rectangle 3">
            <a:extLst>
              <a:ext uri="{FF2B5EF4-FFF2-40B4-BE49-F238E27FC236}">
                <a16:creationId xmlns:a16="http://schemas.microsoft.com/office/drawing/2014/main" id="{55C88007-CA3D-E0A3-E703-B590BB333825}"/>
              </a:ext>
            </a:extLst>
          </p:cNvPr>
          <p:cNvSpPr/>
          <p:nvPr/>
        </p:nvSpPr>
        <p:spPr>
          <a:xfrm>
            <a:off x="5346177" y="391885"/>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Control Plane</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Collects Kubernetes and VPC flow logs to detect malicious activities</a:t>
            </a: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89" name="Rectangle 88">
            <a:extLst>
              <a:ext uri="{FF2B5EF4-FFF2-40B4-BE49-F238E27FC236}">
                <a16:creationId xmlns:a16="http://schemas.microsoft.com/office/drawing/2014/main" id="{576D7BA8-E472-71D1-CF7C-12977DB86818}"/>
              </a:ext>
            </a:extLst>
          </p:cNvPr>
          <p:cNvSpPr/>
          <p:nvPr/>
        </p:nvSpPr>
        <p:spPr>
          <a:xfrm>
            <a:off x="8365148" y="391885"/>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Malware Scanning</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Detect potential presence of malware on Amazon EBS volumes</a:t>
            </a: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90" name="Rectangle 89">
            <a:extLst>
              <a:ext uri="{FF2B5EF4-FFF2-40B4-BE49-F238E27FC236}">
                <a16:creationId xmlns:a16="http://schemas.microsoft.com/office/drawing/2014/main" id="{1D74F71C-FD8E-A807-C006-56D034F21731}"/>
              </a:ext>
            </a:extLst>
          </p:cNvPr>
          <p:cNvSpPr/>
          <p:nvPr/>
        </p:nvSpPr>
        <p:spPr>
          <a:xfrm>
            <a:off x="5346177" y="3468914"/>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463040" bIns="91440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Runtime</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lang="en-US" dirty="0">
                <a:ln w="3175">
                  <a:noFill/>
                </a:ln>
                <a:solidFill>
                  <a:srgbClr val="F1F3F3"/>
                </a:solidFill>
                <a:latin typeface="Amazon Ember Display"/>
                <a:ea typeface="Amazon Ember Display" panose="020F0603020204020204" pitchFamily="34" charset="0"/>
                <a:cs typeface="Amazon Ember Display" panose="020F0603020204020204" pitchFamily="34" charset="0"/>
              </a:rPr>
              <a:t>R</a:t>
            </a:r>
            <a:r>
              <a:rPr kumimoji="0" lang="en-US" sz="1800" b="0" i="0" u="none" strike="noStrike" kern="1200" cap="none" spc="0" normalizeH="0" baseline="0" noProof="0" dirty="0" err="1">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untime</a:t>
            </a: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 monitoring of potential threats into host, OS, and container level context</a:t>
            </a:r>
            <a:endPar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91" name="Rectangle 90">
            <a:extLst>
              <a:ext uri="{FF2B5EF4-FFF2-40B4-BE49-F238E27FC236}">
                <a16:creationId xmlns:a16="http://schemas.microsoft.com/office/drawing/2014/main" id="{E989F7D4-CE6B-6AE4-DB12-2C65E7A92EA4}"/>
              </a:ext>
            </a:extLst>
          </p:cNvPr>
          <p:cNvSpPr/>
          <p:nvPr/>
        </p:nvSpPr>
        <p:spPr>
          <a:xfrm>
            <a:off x="8365148" y="3468914"/>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46304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Single Click</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Organization-wide protection with centralized monitoring</a:t>
            </a:r>
          </a:p>
        </p:txBody>
      </p:sp>
      <p:pic>
        <p:nvPicPr>
          <p:cNvPr id="2" name="Graphic 1">
            <a:extLst>
              <a:ext uri="{FF2B5EF4-FFF2-40B4-BE49-F238E27FC236}">
                <a16:creationId xmlns:a16="http://schemas.microsoft.com/office/drawing/2014/main" id="{B7BD590F-A0D2-B83F-A4E0-10CE972648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225" y="1495957"/>
            <a:ext cx="901886" cy="901886"/>
          </a:xfrm>
          <a:prstGeom prst="rect">
            <a:avLst/>
          </a:prstGeom>
        </p:spPr>
      </p:pic>
      <p:pic>
        <p:nvPicPr>
          <p:cNvPr id="5" name="Graphic 18">
            <a:extLst>
              <a:ext uri="{FF2B5EF4-FFF2-40B4-BE49-F238E27FC236}">
                <a16:creationId xmlns:a16="http://schemas.microsoft.com/office/drawing/2014/main" id="{77B47844-F8CA-F35E-2585-207123C81E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3207" y="541905"/>
            <a:ext cx="1283865" cy="1283865"/>
          </a:xfrm>
          <a:prstGeom prst="rect">
            <a:avLst/>
          </a:prstGeom>
        </p:spPr>
      </p:pic>
      <p:pic>
        <p:nvPicPr>
          <p:cNvPr id="8" name="Graphic 14">
            <a:extLst>
              <a:ext uri="{FF2B5EF4-FFF2-40B4-BE49-F238E27FC236}">
                <a16:creationId xmlns:a16="http://schemas.microsoft.com/office/drawing/2014/main" id="{69D6D578-575F-0A34-BAE0-B3275347F4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4714" y="438685"/>
            <a:ext cx="1498793" cy="1498793"/>
          </a:xfrm>
          <a:prstGeom prst="rect">
            <a:avLst/>
          </a:prstGeom>
        </p:spPr>
      </p:pic>
      <p:pic>
        <p:nvPicPr>
          <p:cNvPr id="9" name="Graphic 9">
            <a:extLst>
              <a:ext uri="{FF2B5EF4-FFF2-40B4-BE49-F238E27FC236}">
                <a16:creationId xmlns:a16="http://schemas.microsoft.com/office/drawing/2014/main" id="{CFE5224A-9928-A120-B87A-3E58A7E22C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2958" y="3471976"/>
            <a:ext cx="1506526" cy="1499616"/>
          </a:xfrm>
          <a:prstGeom prst="rect">
            <a:avLst/>
          </a:prstGeom>
        </p:spPr>
      </p:pic>
      <p:pic>
        <p:nvPicPr>
          <p:cNvPr id="10" name="Graphic 36">
            <a:extLst>
              <a:ext uri="{FF2B5EF4-FFF2-40B4-BE49-F238E27FC236}">
                <a16:creationId xmlns:a16="http://schemas.microsoft.com/office/drawing/2014/main" id="{5DC59A99-E2F2-0A23-1AF2-60F26DBFEE8A}"/>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994714" y="3558091"/>
            <a:ext cx="1499616" cy="149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223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E690-5BF9-1110-07B4-FA94E6DC49A2}"/>
              </a:ext>
            </a:extLst>
          </p:cNvPr>
          <p:cNvSpPr>
            <a:spLocks noGrp="1"/>
          </p:cNvSpPr>
          <p:nvPr>
            <p:ph type="title"/>
          </p:nvPr>
        </p:nvSpPr>
        <p:spPr>
          <a:xfrm>
            <a:off x="304800" y="304800"/>
            <a:ext cx="11582400" cy="638175"/>
          </a:xfrm>
        </p:spPr>
        <p:txBody>
          <a:bodyPr/>
          <a:lstStyle/>
          <a:p>
            <a:r>
              <a:rPr lang="en-US" dirty="0"/>
              <a:t>Our plan for today</a:t>
            </a:r>
          </a:p>
        </p:txBody>
      </p:sp>
      <p:sp>
        <p:nvSpPr>
          <p:cNvPr id="4" name="Oval 3">
            <a:extLst>
              <a:ext uri="{FF2B5EF4-FFF2-40B4-BE49-F238E27FC236}">
                <a16:creationId xmlns:a16="http://schemas.microsoft.com/office/drawing/2014/main" id="{54121F5F-30DB-75AE-20F0-1C3D03574B90}"/>
              </a:ext>
            </a:extLst>
          </p:cNvPr>
          <p:cNvSpPr>
            <a:spLocks noChangeAspect="1"/>
          </p:cNvSpPr>
          <p:nvPr/>
        </p:nvSpPr>
        <p:spPr>
          <a:xfrm>
            <a:off x="1339702" y="2743200"/>
            <a:ext cx="1373372" cy="1371600"/>
          </a:xfrm>
          <a:prstGeom prst="ellipse">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5" name="Oval 4">
            <a:extLst>
              <a:ext uri="{FF2B5EF4-FFF2-40B4-BE49-F238E27FC236}">
                <a16:creationId xmlns:a16="http://schemas.microsoft.com/office/drawing/2014/main" id="{B171A064-D597-7F22-1AD4-DB11869A3AE1}"/>
              </a:ext>
            </a:extLst>
          </p:cNvPr>
          <p:cNvSpPr>
            <a:spLocks noChangeAspect="1"/>
          </p:cNvSpPr>
          <p:nvPr/>
        </p:nvSpPr>
        <p:spPr>
          <a:xfrm>
            <a:off x="4052776" y="2743200"/>
            <a:ext cx="1373372" cy="1371600"/>
          </a:xfrm>
          <a:prstGeom prst="ellipse">
            <a:avLst/>
          </a:prstGeom>
          <a:noFill/>
          <a:ln w="127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9" name="Oval 8">
            <a:extLst>
              <a:ext uri="{FF2B5EF4-FFF2-40B4-BE49-F238E27FC236}">
                <a16:creationId xmlns:a16="http://schemas.microsoft.com/office/drawing/2014/main" id="{7C515AD0-9418-4796-09D2-A3C549398366}"/>
              </a:ext>
            </a:extLst>
          </p:cNvPr>
          <p:cNvSpPr>
            <a:spLocks noChangeAspect="1"/>
          </p:cNvSpPr>
          <p:nvPr/>
        </p:nvSpPr>
        <p:spPr>
          <a:xfrm>
            <a:off x="6765850" y="2743200"/>
            <a:ext cx="1373372" cy="1371600"/>
          </a:xfrm>
          <a:prstGeom prst="ellipse">
            <a:avLst/>
          </a:prstGeom>
          <a:noFill/>
          <a:ln w="127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1" name="Oval 10">
            <a:extLst>
              <a:ext uri="{FF2B5EF4-FFF2-40B4-BE49-F238E27FC236}">
                <a16:creationId xmlns:a16="http://schemas.microsoft.com/office/drawing/2014/main" id="{07329603-E8B7-4376-2814-51B3F448C8A2}"/>
              </a:ext>
            </a:extLst>
          </p:cNvPr>
          <p:cNvSpPr>
            <a:spLocks noChangeAspect="1"/>
          </p:cNvSpPr>
          <p:nvPr/>
        </p:nvSpPr>
        <p:spPr>
          <a:xfrm>
            <a:off x="9478924" y="2743200"/>
            <a:ext cx="1373372" cy="1371600"/>
          </a:xfrm>
          <a:prstGeom prst="ellipse">
            <a:avLst/>
          </a:prstGeom>
          <a:noFill/>
          <a:ln w="127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2" name="TextBox 11">
            <a:extLst>
              <a:ext uri="{FF2B5EF4-FFF2-40B4-BE49-F238E27FC236}">
                <a16:creationId xmlns:a16="http://schemas.microsoft.com/office/drawing/2014/main" id="{B939FA04-7E20-F8C4-0765-8A57E643A053}"/>
              </a:ext>
            </a:extLst>
          </p:cNvPr>
          <p:cNvSpPr txBox="1"/>
          <p:nvPr/>
        </p:nvSpPr>
        <p:spPr>
          <a:xfrm>
            <a:off x="1684713" y="4248962"/>
            <a:ext cx="679673" cy="400110"/>
          </a:xfrm>
          <a:prstGeom prst="rect">
            <a:avLst/>
          </a:prstGeom>
          <a:noFill/>
        </p:spPr>
        <p:txBody>
          <a:bodyPr wrap="none" lIns="0" rIns="0" rtlCol="0">
            <a:spAutoFit/>
          </a:bodyPr>
          <a:lstStyle/>
          <a:p>
            <a:pPr algn="ctr"/>
            <a:r>
              <a:rPr lang="en-US" sz="2000" dirty="0"/>
              <a:t>Setup</a:t>
            </a:r>
          </a:p>
        </p:txBody>
      </p:sp>
      <p:sp>
        <p:nvSpPr>
          <p:cNvPr id="13" name="TextBox 12">
            <a:extLst>
              <a:ext uri="{FF2B5EF4-FFF2-40B4-BE49-F238E27FC236}">
                <a16:creationId xmlns:a16="http://schemas.microsoft.com/office/drawing/2014/main" id="{0B17225E-3855-50E2-0669-7C5F3AE0F8E9}"/>
              </a:ext>
            </a:extLst>
          </p:cNvPr>
          <p:cNvSpPr txBox="1"/>
          <p:nvPr/>
        </p:nvSpPr>
        <p:spPr>
          <a:xfrm>
            <a:off x="1562084" y="3244334"/>
            <a:ext cx="924933" cy="400110"/>
          </a:xfrm>
          <a:prstGeom prst="rect">
            <a:avLst/>
          </a:prstGeom>
          <a:noFill/>
        </p:spPr>
        <p:txBody>
          <a:bodyPr wrap="none" lIns="0" rIns="0" rtlCol="0">
            <a:spAutoFit/>
          </a:bodyPr>
          <a:lstStyle/>
          <a:p>
            <a:pPr algn="ctr"/>
            <a:r>
              <a:rPr lang="en-US" sz="2000" dirty="0"/>
              <a:t>10 mins</a:t>
            </a:r>
          </a:p>
        </p:txBody>
      </p:sp>
      <p:sp>
        <p:nvSpPr>
          <p:cNvPr id="14" name="TextBox 13">
            <a:extLst>
              <a:ext uri="{FF2B5EF4-FFF2-40B4-BE49-F238E27FC236}">
                <a16:creationId xmlns:a16="http://schemas.microsoft.com/office/drawing/2014/main" id="{FE019099-504F-F115-7F0C-690DC80F4C57}"/>
              </a:ext>
            </a:extLst>
          </p:cNvPr>
          <p:cNvSpPr txBox="1"/>
          <p:nvPr/>
        </p:nvSpPr>
        <p:spPr>
          <a:xfrm>
            <a:off x="4234520" y="4248962"/>
            <a:ext cx="1009892" cy="400110"/>
          </a:xfrm>
          <a:prstGeom prst="rect">
            <a:avLst/>
          </a:prstGeom>
          <a:noFill/>
        </p:spPr>
        <p:txBody>
          <a:bodyPr wrap="none" lIns="0" rIns="0" rtlCol="0">
            <a:spAutoFit/>
          </a:bodyPr>
          <a:lstStyle/>
          <a:p>
            <a:pPr algn="ctr"/>
            <a:r>
              <a:rPr lang="en-US" sz="2000" dirty="0"/>
              <a:t>Securing</a:t>
            </a:r>
          </a:p>
        </p:txBody>
      </p:sp>
      <p:sp>
        <p:nvSpPr>
          <p:cNvPr id="15" name="TextBox 14">
            <a:extLst>
              <a:ext uri="{FF2B5EF4-FFF2-40B4-BE49-F238E27FC236}">
                <a16:creationId xmlns:a16="http://schemas.microsoft.com/office/drawing/2014/main" id="{8F4AA0EA-BDB8-5CA6-0CF6-2CD3E8A36C61}"/>
              </a:ext>
            </a:extLst>
          </p:cNvPr>
          <p:cNvSpPr txBox="1"/>
          <p:nvPr/>
        </p:nvSpPr>
        <p:spPr>
          <a:xfrm>
            <a:off x="4282282" y="3244334"/>
            <a:ext cx="924933" cy="400110"/>
          </a:xfrm>
          <a:prstGeom prst="rect">
            <a:avLst/>
          </a:prstGeom>
          <a:noFill/>
        </p:spPr>
        <p:txBody>
          <a:bodyPr wrap="none" lIns="0" rIns="0" rtlCol="0">
            <a:spAutoFit/>
          </a:bodyPr>
          <a:lstStyle/>
          <a:p>
            <a:pPr algn="ctr"/>
            <a:r>
              <a:rPr lang="en-US" sz="2000" dirty="0"/>
              <a:t>20 mins</a:t>
            </a:r>
          </a:p>
        </p:txBody>
      </p:sp>
      <p:cxnSp>
        <p:nvCxnSpPr>
          <p:cNvPr id="17" name="Straight Arrow Connector 16">
            <a:extLst>
              <a:ext uri="{FF2B5EF4-FFF2-40B4-BE49-F238E27FC236}">
                <a16:creationId xmlns:a16="http://schemas.microsoft.com/office/drawing/2014/main" id="{629E5A0C-6CA1-3E54-CE89-F4384386F4C2}"/>
              </a:ext>
            </a:extLst>
          </p:cNvPr>
          <p:cNvCxnSpPr>
            <a:cxnSpLocks/>
            <a:stCxn id="4" idx="6"/>
            <a:endCxn id="5" idx="2"/>
          </p:cNvCxnSpPr>
          <p:nvPr/>
        </p:nvCxnSpPr>
        <p:spPr>
          <a:xfrm>
            <a:off x="2713074" y="3429000"/>
            <a:ext cx="1339702" cy="0"/>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A0A7E83-5FDC-83C7-C28E-3D7915ED94C2}"/>
              </a:ext>
            </a:extLst>
          </p:cNvPr>
          <p:cNvCxnSpPr>
            <a:cxnSpLocks/>
            <a:stCxn id="9" idx="6"/>
            <a:endCxn id="11" idx="2"/>
          </p:cNvCxnSpPr>
          <p:nvPr/>
        </p:nvCxnSpPr>
        <p:spPr>
          <a:xfrm>
            <a:off x="8139222" y="3429000"/>
            <a:ext cx="1339702" cy="0"/>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9595D26-499A-D466-5E59-4B89C3A96308}"/>
              </a:ext>
            </a:extLst>
          </p:cNvPr>
          <p:cNvSpPr txBox="1"/>
          <p:nvPr/>
        </p:nvSpPr>
        <p:spPr>
          <a:xfrm>
            <a:off x="6990069" y="3244334"/>
            <a:ext cx="924933" cy="400110"/>
          </a:xfrm>
          <a:prstGeom prst="rect">
            <a:avLst/>
          </a:prstGeom>
          <a:noFill/>
        </p:spPr>
        <p:txBody>
          <a:bodyPr wrap="none" lIns="0" rIns="0" rtlCol="0">
            <a:spAutoFit/>
          </a:bodyPr>
          <a:lstStyle/>
          <a:p>
            <a:pPr algn="ctr"/>
            <a:r>
              <a:rPr lang="en-US" sz="2000" dirty="0"/>
              <a:t>15 mins</a:t>
            </a:r>
          </a:p>
        </p:txBody>
      </p:sp>
      <p:sp>
        <p:nvSpPr>
          <p:cNvPr id="42" name="TextBox 41">
            <a:extLst>
              <a:ext uri="{FF2B5EF4-FFF2-40B4-BE49-F238E27FC236}">
                <a16:creationId xmlns:a16="http://schemas.microsoft.com/office/drawing/2014/main" id="{FD212CDB-3E9B-275A-17DD-AF929FA682EE}"/>
              </a:ext>
            </a:extLst>
          </p:cNvPr>
          <p:cNvSpPr txBox="1"/>
          <p:nvPr/>
        </p:nvSpPr>
        <p:spPr>
          <a:xfrm>
            <a:off x="9703143" y="3244334"/>
            <a:ext cx="924933" cy="400110"/>
          </a:xfrm>
          <a:prstGeom prst="rect">
            <a:avLst/>
          </a:prstGeom>
          <a:noFill/>
        </p:spPr>
        <p:txBody>
          <a:bodyPr wrap="none" lIns="0" rIns="0" rtlCol="0">
            <a:spAutoFit/>
          </a:bodyPr>
          <a:lstStyle/>
          <a:p>
            <a:pPr algn="ctr"/>
            <a:r>
              <a:rPr lang="en-US" sz="2000" dirty="0"/>
              <a:t>10 mins</a:t>
            </a:r>
          </a:p>
        </p:txBody>
      </p:sp>
      <p:sp>
        <p:nvSpPr>
          <p:cNvPr id="47" name="TextBox 46">
            <a:extLst>
              <a:ext uri="{FF2B5EF4-FFF2-40B4-BE49-F238E27FC236}">
                <a16:creationId xmlns:a16="http://schemas.microsoft.com/office/drawing/2014/main" id="{E23A07CD-2BD4-7928-F078-A25E3B919D1B}"/>
              </a:ext>
            </a:extLst>
          </p:cNvPr>
          <p:cNvSpPr txBox="1"/>
          <p:nvPr/>
        </p:nvSpPr>
        <p:spPr>
          <a:xfrm>
            <a:off x="6857021" y="4237811"/>
            <a:ext cx="1191032" cy="400110"/>
          </a:xfrm>
          <a:prstGeom prst="rect">
            <a:avLst/>
          </a:prstGeom>
          <a:noFill/>
        </p:spPr>
        <p:txBody>
          <a:bodyPr wrap="none" lIns="0" rIns="0" rtlCol="0">
            <a:spAutoFit/>
          </a:bodyPr>
          <a:lstStyle/>
          <a:p>
            <a:pPr algn="ctr"/>
            <a:r>
              <a:rPr lang="en-US" sz="2000" dirty="0"/>
              <a:t>Observing</a:t>
            </a:r>
          </a:p>
        </p:txBody>
      </p:sp>
      <p:sp>
        <p:nvSpPr>
          <p:cNvPr id="48" name="TextBox 47">
            <a:extLst>
              <a:ext uri="{FF2B5EF4-FFF2-40B4-BE49-F238E27FC236}">
                <a16:creationId xmlns:a16="http://schemas.microsoft.com/office/drawing/2014/main" id="{12F493D0-3A07-A71E-E625-C46E8406CC27}"/>
              </a:ext>
            </a:extLst>
          </p:cNvPr>
          <p:cNvSpPr txBox="1"/>
          <p:nvPr/>
        </p:nvSpPr>
        <p:spPr>
          <a:xfrm>
            <a:off x="9601355" y="4242877"/>
            <a:ext cx="1128514" cy="400110"/>
          </a:xfrm>
          <a:prstGeom prst="rect">
            <a:avLst/>
          </a:prstGeom>
          <a:noFill/>
        </p:spPr>
        <p:txBody>
          <a:bodyPr wrap="none" lIns="0" rIns="0" rtlCol="0">
            <a:spAutoFit/>
          </a:bodyPr>
          <a:lstStyle/>
          <a:p>
            <a:pPr algn="ctr"/>
            <a:r>
              <a:rPr lang="en-US" sz="2000" dirty="0"/>
              <a:t>Detecting</a:t>
            </a:r>
          </a:p>
        </p:txBody>
      </p:sp>
      <p:cxnSp>
        <p:nvCxnSpPr>
          <p:cNvPr id="50" name="Straight Arrow Connector 49">
            <a:extLst>
              <a:ext uri="{FF2B5EF4-FFF2-40B4-BE49-F238E27FC236}">
                <a16:creationId xmlns:a16="http://schemas.microsoft.com/office/drawing/2014/main" id="{A4F9D405-A275-3891-B2BA-B38D15305D97}"/>
              </a:ext>
            </a:extLst>
          </p:cNvPr>
          <p:cNvCxnSpPr>
            <a:cxnSpLocks/>
            <a:stCxn id="5" idx="6"/>
            <a:endCxn id="9" idx="2"/>
          </p:cNvCxnSpPr>
          <p:nvPr/>
        </p:nvCxnSpPr>
        <p:spPr>
          <a:xfrm>
            <a:off x="5426148" y="3429000"/>
            <a:ext cx="1339702" cy="0"/>
          </a:xfrm>
          <a:prstGeom prst="straightConnector1">
            <a:avLst/>
          </a:prstGeom>
          <a:ln w="19050" cap="rnd">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8000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773F7-70FE-410C-A4D9-D0DD2E6F5399}"/>
              </a:ext>
            </a:extLst>
          </p:cNvPr>
          <p:cNvSpPr>
            <a:spLocks noGrp="1"/>
          </p:cNvSpPr>
          <p:nvPr>
            <p:ph type="title"/>
          </p:nvPr>
        </p:nvSpPr>
        <p:spPr/>
        <p:txBody>
          <a:bodyPr/>
          <a:lstStyle/>
          <a:p>
            <a:r>
              <a:rPr lang="en-US" dirty="0"/>
              <a:t>Getting started with this workshop</a:t>
            </a:r>
            <a:endParaRPr lang="pt-BR" dirty="0"/>
          </a:p>
        </p:txBody>
      </p:sp>
      <p:grpSp>
        <p:nvGrpSpPr>
          <p:cNvPr id="3" name="Group 2">
            <a:extLst>
              <a:ext uri="{FF2B5EF4-FFF2-40B4-BE49-F238E27FC236}">
                <a16:creationId xmlns:a16="http://schemas.microsoft.com/office/drawing/2014/main" id="{EAA68F36-201F-41BB-AA87-4E3160771BB8}"/>
              </a:ext>
            </a:extLst>
          </p:cNvPr>
          <p:cNvGrpSpPr/>
          <p:nvPr/>
        </p:nvGrpSpPr>
        <p:grpSpPr>
          <a:xfrm>
            <a:off x="325726" y="1322693"/>
            <a:ext cx="11612274" cy="918150"/>
            <a:chOff x="325726" y="1322693"/>
            <a:chExt cx="11612274" cy="918150"/>
          </a:xfrm>
        </p:grpSpPr>
        <p:sp>
          <p:nvSpPr>
            <p:cNvPr id="7" name="TextBox 6">
              <a:extLst>
                <a:ext uri="{FF2B5EF4-FFF2-40B4-BE49-F238E27FC236}">
                  <a16:creationId xmlns:a16="http://schemas.microsoft.com/office/drawing/2014/main" id="{BC5A5F87-51B2-43CA-B277-5D696915206C}"/>
                </a:ext>
              </a:extLst>
            </p:cNvPr>
            <p:cNvSpPr txBox="1"/>
            <p:nvPr/>
          </p:nvSpPr>
          <p:spPr>
            <a:xfrm>
              <a:off x="1332776" y="1397047"/>
              <a:ext cx="10605224" cy="769441"/>
            </a:xfrm>
            <a:prstGeom prst="rect">
              <a:avLst/>
            </a:prstGeom>
            <a:noFill/>
          </p:spPr>
          <p:txBody>
            <a:bodyPr wrap="square">
              <a:spAutoFit/>
            </a:bodyPr>
            <a:lstStyle/>
            <a:p>
              <a:r>
                <a:rPr lang="en-US" sz="2200" dirty="0"/>
                <a:t>You have access to an AWS account with any optional pre-provisioned infrastructure and IAM policies needed to complete this workshop.</a:t>
              </a:r>
            </a:p>
          </p:txBody>
        </p:sp>
        <p:grpSp>
          <p:nvGrpSpPr>
            <p:cNvPr id="58" name="Group 57">
              <a:extLst>
                <a:ext uri="{FF2B5EF4-FFF2-40B4-BE49-F238E27FC236}">
                  <a16:creationId xmlns:a16="http://schemas.microsoft.com/office/drawing/2014/main" id="{9606055B-D322-44E6-8046-44A2FDE05328}"/>
                </a:ext>
              </a:extLst>
            </p:cNvPr>
            <p:cNvGrpSpPr/>
            <p:nvPr/>
          </p:nvGrpSpPr>
          <p:grpSpPr>
            <a:xfrm>
              <a:off x="325726" y="1322693"/>
              <a:ext cx="918150" cy="918150"/>
              <a:chOff x="325726" y="1322693"/>
              <a:chExt cx="918150" cy="918150"/>
            </a:xfrm>
          </p:grpSpPr>
          <p:sp>
            <p:nvSpPr>
              <p:cNvPr id="2" name="Oval 1">
                <a:extLst>
                  <a:ext uri="{FF2B5EF4-FFF2-40B4-BE49-F238E27FC236}">
                    <a16:creationId xmlns:a16="http://schemas.microsoft.com/office/drawing/2014/main" id="{7CEFCD65-05B8-42AE-925C-497E0A60E192}"/>
                  </a:ext>
                </a:extLst>
              </p:cNvPr>
              <p:cNvSpPr/>
              <p:nvPr/>
            </p:nvSpPr>
            <p:spPr>
              <a:xfrm>
                <a:off x="325726" y="1322693"/>
                <a:ext cx="918150" cy="918150"/>
              </a:xfrm>
              <a:prstGeom prst="ellipse">
                <a:avLst/>
              </a:prstGeom>
              <a:noFill/>
              <a:ln>
                <a:gradFill flip="none" rotWithShape="1">
                  <a:gsLst>
                    <a:gs pos="0">
                      <a:schemeClr val="accent4"/>
                    </a:gs>
                    <a:gs pos="8300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err="1"/>
              </a:p>
            </p:txBody>
          </p:sp>
          <p:grpSp>
            <p:nvGrpSpPr>
              <p:cNvPr id="39" name="Graphic 11">
                <a:extLst>
                  <a:ext uri="{FF2B5EF4-FFF2-40B4-BE49-F238E27FC236}">
                    <a16:creationId xmlns:a16="http://schemas.microsoft.com/office/drawing/2014/main" id="{9F518398-F8B2-4911-8CC0-B9CA8BCDA88E}"/>
                  </a:ext>
                </a:extLst>
              </p:cNvPr>
              <p:cNvGrpSpPr/>
              <p:nvPr/>
            </p:nvGrpSpPr>
            <p:grpSpPr>
              <a:xfrm>
                <a:off x="513204" y="1613872"/>
                <a:ext cx="543192" cy="350606"/>
                <a:chOff x="513204" y="1613872"/>
                <a:chExt cx="543192" cy="350606"/>
              </a:xfrm>
              <a:noFill/>
            </p:grpSpPr>
            <p:sp>
              <p:nvSpPr>
                <p:cNvPr id="40" name="Freeform: Shape 39">
                  <a:extLst>
                    <a:ext uri="{FF2B5EF4-FFF2-40B4-BE49-F238E27FC236}">
                      <a16:creationId xmlns:a16="http://schemas.microsoft.com/office/drawing/2014/main" id="{31E8E89F-4879-4AB1-A526-423F4734E09B}"/>
                    </a:ext>
                  </a:extLst>
                </p:cNvPr>
                <p:cNvSpPr/>
                <p:nvPr/>
              </p:nvSpPr>
              <p:spPr>
                <a:xfrm>
                  <a:off x="513204" y="1915097"/>
                  <a:ext cx="543192" cy="49381"/>
                </a:xfrm>
                <a:custGeom>
                  <a:avLst/>
                  <a:gdLst>
                    <a:gd name="connsiteX0" fmla="*/ 542613 w 543192"/>
                    <a:gd name="connsiteY0" fmla="*/ -300 h 49381"/>
                    <a:gd name="connsiteX1" fmla="*/ 542613 w 543192"/>
                    <a:gd name="connsiteY1" fmla="*/ 29329 h 49381"/>
                    <a:gd name="connsiteX2" fmla="*/ 522860 w 543192"/>
                    <a:gd name="connsiteY2" fmla="*/ 49081 h 49381"/>
                    <a:gd name="connsiteX3" fmla="*/ 19172 w 543192"/>
                    <a:gd name="connsiteY3" fmla="*/ 49081 h 49381"/>
                    <a:gd name="connsiteX4" fmla="*/ -580 w 543192"/>
                    <a:gd name="connsiteY4" fmla="*/ 29329 h 49381"/>
                    <a:gd name="connsiteX5" fmla="*/ -580 w 543192"/>
                    <a:gd name="connsiteY5" fmla="*/ -300 h 49381"/>
                    <a:gd name="connsiteX6" fmla="*/ 236450 w 543192"/>
                    <a:gd name="connsiteY6" fmla="*/ -300 h 49381"/>
                    <a:gd name="connsiteX7" fmla="*/ 271016 w 543192"/>
                    <a:gd name="connsiteY7" fmla="*/ 21922 h 49381"/>
                    <a:gd name="connsiteX8" fmla="*/ 305583 w 543192"/>
                    <a:gd name="connsiteY8" fmla="*/ -300 h 49381"/>
                    <a:gd name="connsiteX9" fmla="*/ 542613 w 543192"/>
                    <a:gd name="connsiteY9" fmla="*/ -300 h 4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92" h="49381">
                      <a:moveTo>
                        <a:pt x="542613" y="-300"/>
                      </a:moveTo>
                      <a:lnTo>
                        <a:pt x="542613" y="29329"/>
                      </a:lnTo>
                      <a:cubicBezTo>
                        <a:pt x="542613" y="40193"/>
                        <a:pt x="533724" y="49081"/>
                        <a:pt x="522860" y="49081"/>
                      </a:cubicBezTo>
                      <a:lnTo>
                        <a:pt x="19172" y="49081"/>
                      </a:lnTo>
                      <a:cubicBezTo>
                        <a:pt x="8309" y="49081"/>
                        <a:pt x="-580" y="40193"/>
                        <a:pt x="-580" y="29329"/>
                      </a:cubicBezTo>
                      <a:lnTo>
                        <a:pt x="-580" y="-300"/>
                      </a:lnTo>
                      <a:lnTo>
                        <a:pt x="236450" y="-300"/>
                      </a:lnTo>
                      <a:cubicBezTo>
                        <a:pt x="236450" y="14712"/>
                        <a:pt x="251906" y="21922"/>
                        <a:pt x="271016" y="21922"/>
                      </a:cubicBezTo>
                      <a:cubicBezTo>
                        <a:pt x="290127" y="21922"/>
                        <a:pt x="305583" y="14712"/>
                        <a:pt x="305583" y="-300"/>
                      </a:cubicBezTo>
                      <a:lnTo>
                        <a:pt x="542613" y="-300"/>
                      </a:lnTo>
                      <a:close/>
                    </a:path>
                  </a:pathLst>
                </a:custGeom>
                <a:noFill/>
                <a:ln w="4921" cap="flat">
                  <a:solidFill>
                    <a:schemeClr val="tx1"/>
                  </a:solidFill>
                  <a:prstDash val="solid"/>
                  <a:miter/>
                </a:ln>
              </p:spPr>
              <p:txBody>
                <a:bodyPr rtlCol="0" anchor="ctr"/>
                <a:lstStyle/>
                <a:p>
                  <a:endParaRPr lang="pt-BR"/>
                </a:p>
              </p:txBody>
            </p:sp>
            <p:sp>
              <p:nvSpPr>
                <p:cNvPr id="41" name="Freeform: Shape 40">
                  <a:extLst>
                    <a:ext uri="{FF2B5EF4-FFF2-40B4-BE49-F238E27FC236}">
                      <a16:creationId xmlns:a16="http://schemas.microsoft.com/office/drawing/2014/main" id="{15E895D5-7F45-405F-91EA-7E53897C704D}"/>
                    </a:ext>
                  </a:extLst>
                </p:cNvPr>
                <p:cNvSpPr/>
                <p:nvPr/>
              </p:nvSpPr>
              <p:spPr>
                <a:xfrm>
                  <a:off x="567523" y="1613872"/>
                  <a:ext cx="434554" cy="325915"/>
                </a:xfrm>
                <a:custGeom>
                  <a:avLst/>
                  <a:gdLst>
                    <a:gd name="connsiteX0" fmla="*/ 433974 w 434554"/>
                    <a:gd name="connsiteY0" fmla="*/ 10465 h 325915"/>
                    <a:gd name="connsiteX1" fmla="*/ 423308 w 434554"/>
                    <a:gd name="connsiteY1" fmla="*/ -300 h 325915"/>
                    <a:gd name="connsiteX2" fmla="*/ 10086 w 434554"/>
                    <a:gd name="connsiteY2" fmla="*/ -300 h 325915"/>
                    <a:gd name="connsiteX3" fmla="*/ -580 w 434554"/>
                    <a:gd name="connsiteY3" fmla="*/ 10465 h 325915"/>
                    <a:gd name="connsiteX4" fmla="*/ -580 w 434554"/>
                    <a:gd name="connsiteY4" fmla="*/ 300925 h 325915"/>
                    <a:gd name="connsiteX5" fmla="*/ 182130 w 434554"/>
                    <a:gd name="connsiteY5" fmla="*/ 300925 h 325915"/>
                    <a:gd name="connsiteX6" fmla="*/ 216697 w 434554"/>
                    <a:gd name="connsiteY6" fmla="*/ 325616 h 325915"/>
                    <a:gd name="connsiteX7" fmla="*/ 251264 w 434554"/>
                    <a:gd name="connsiteY7" fmla="*/ 300925 h 325915"/>
                    <a:gd name="connsiteX8" fmla="*/ 433974 w 434554"/>
                    <a:gd name="connsiteY8" fmla="*/ 300925 h 325915"/>
                    <a:gd name="connsiteX9" fmla="*/ 433974 w 434554"/>
                    <a:gd name="connsiteY9" fmla="*/ 10465 h 325915"/>
                    <a:gd name="connsiteX10" fmla="*/ 404346 w 434554"/>
                    <a:gd name="connsiteY10" fmla="*/ 262013 h 325915"/>
                    <a:gd name="connsiteX11" fmla="*/ 395111 w 434554"/>
                    <a:gd name="connsiteY11" fmla="*/ 271247 h 325915"/>
                    <a:gd name="connsiteX12" fmla="*/ 38283 w 434554"/>
                    <a:gd name="connsiteY12" fmla="*/ 271247 h 325915"/>
                    <a:gd name="connsiteX13" fmla="*/ 29049 w 434554"/>
                    <a:gd name="connsiteY13" fmla="*/ 262013 h 325915"/>
                    <a:gd name="connsiteX14" fmla="*/ 29049 w 434554"/>
                    <a:gd name="connsiteY14" fmla="*/ 38563 h 325915"/>
                    <a:gd name="connsiteX15" fmla="*/ 38283 w 434554"/>
                    <a:gd name="connsiteY15" fmla="*/ 29329 h 325915"/>
                    <a:gd name="connsiteX16" fmla="*/ 395062 w 434554"/>
                    <a:gd name="connsiteY16" fmla="*/ 29329 h 325915"/>
                    <a:gd name="connsiteX17" fmla="*/ 404296 w 434554"/>
                    <a:gd name="connsiteY17" fmla="*/ 38563 h 325915"/>
                    <a:gd name="connsiteX18" fmla="*/ 404296 w 434554"/>
                    <a:gd name="connsiteY18" fmla="*/ 262013 h 3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554" h="325915">
                      <a:moveTo>
                        <a:pt x="433974" y="10465"/>
                      </a:moveTo>
                      <a:cubicBezTo>
                        <a:pt x="433974" y="4539"/>
                        <a:pt x="429184" y="-300"/>
                        <a:pt x="423308" y="-300"/>
                      </a:cubicBezTo>
                      <a:lnTo>
                        <a:pt x="10086" y="-300"/>
                      </a:lnTo>
                      <a:cubicBezTo>
                        <a:pt x="4210" y="-300"/>
                        <a:pt x="-580" y="4539"/>
                        <a:pt x="-580" y="10465"/>
                      </a:cubicBezTo>
                      <a:lnTo>
                        <a:pt x="-580" y="300925"/>
                      </a:lnTo>
                      <a:lnTo>
                        <a:pt x="182130" y="300925"/>
                      </a:lnTo>
                      <a:cubicBezTo>
                        <a:pt x="181488" y="302505"/>
                        <a:pt x="184599" y="325616"/>
                        <a:pt x="216697" y="325616"/>
                      </a:cubicBezTo>
                      <a:cubicBezTo>
                        <a:pt x="246326" y="325616"/>
                        <a:pt x="251906" y="302505"/>
                        <a:pt x="251264" y="300925"/>
                      </a:cubicBezTo>
                      <a:lnTo>
                        <a:pt x="433974" y="300925"/>
                      </a:lnTo>
                      <a:lnTo>
                        <a:pt x="433974" y="10465"/>
                      </a:lnTo>
                      <a:close/>
                      <a:moveTo>
                        <a:pt x="404346" y="262013"/>
                      </a:moveTo>
                      <a:cubicBezTo>
                        <a:pt x="404346" y="267099"/>
                        <a:pt x="400197" y="271247"/>
                        <a:pt x="395111" y="271247"/>
                      </a:cubicBezTo>
                      <a:lnTo>
                        <a:pt x="38283" y="271247"/>
                      </a:lnTo>
                      <a:cubicBezTo>
                        <a:pt x="33197" y="271247"/>
                        <a:pt x="29049" y="267099"/>
                        <a:pt x="29049" y="262013"/>
                      </a:cubicBezTo>
                      <a:lnTo>
                        <a:pt x="29049" y="38563"/>
                      </a:lnTo>
                      <a:cubicBezTo>
                        <a:pt x="29049" y="33477"/>
                        <a:pt x="33197" y="29329"/>
                        <a:pt x="38283" y="29329"/>
                      </a:cubicBezTo>
                      <a:lnTo>
                        <a:pt x="395062" y="29329"/>
                      </a:lnTo>
                      <a:cubicBezTo>
                        <a:pt x="400148" y="29329"/>
                        <a:pt x="404296" y="33477"/>
                        <a:pt x="404296" y="38563"/>
                      </a:cubicBezTo>
                      <a:lnTo>
                        <a:pt x="404296" y="262013"/>
                      </a:lnTo>
                      <a:close/>
                    </a:path>
                  </a:pathLst>
                </a:custGeom>
                <a:noFill/>
                <a:ln w="4921" cap="flat">
                  <a:solidFill>
                    <a:schemeClr val="tx1"/>
                  </a:solidFill>
                  <a:prstDash val="solid"/>
                  <a:miter/>
                </a:ln>
              </p:spPr>
              <p:txBody>
                <a:bodyPr rtlCol="0" anchor="ctr"/>
                <a:lstStyle/>
                <a:p>
                  <a:endParaRPr lang="pt-BR"/>
                </a:p>
              </p:txBody>
            </p:sp>
            <p:sp>
              <p:nvSpPr>
                <p:cNvPr id="42" name="Freeform: Shape 41">
                  <a:extLst>
                    <a:ext uri="{FF2B5EF4-FFF2-40B4-BE49-F238E27FC236}">
                      <a16:creationId xmlns:a16="http://schemas.microsoft.com/office/drawing/2014/main" id="{2C93CD4B-34B5-43A3-82C4-2BE536BCDF25}"/>
                    </a:ext>
                  </a:extLst>
                </p:cNvPr>
                <p:cNvSpPr/>
                <p:nvPr/>
              </p:nvSpPr>
              <p:spPr>
                <a:xfrm>
                  <a:off x="597152" y="1643500"/>
                  <a:ext cx="375346" cy="241918"/>
                </a:xfrm>
                <a:custGeom>
                  <a:avLst/>
                  <a:gdLst>
                    <a:gd name="connsiteX0" fmla="*/ 373482 w 375346"/>
                    <a:gd name="connsiteY0" fmla="*/ 164090 h 241918"/>
                    <a:gd name="connsiteX1" fmla="*/ 352495 w 375346"/>
                    <a:gd name="connsiteY1" fmla="*/ 212582 h 241918"/>
                    <a:gd name="connsiteX2" fmla="*/ 320447 w 375346"/>
                    <a:gd name="connsiteY2" fmla="*/ 71056 h 241918"/>
                    <a:gd name="connsiteX3" fmla="*/ 374766 w 375346"/>
                    <a:gd name="connsiteY3" fmla="*/ 94462 h 241918"/>
                    <a:gd name="connsiteX4" fmla="*/ 374766 w 375346"/>
                    <a:gd name="connsiteY4" fmla="*/ 8934 h 241918"/>
                    <a:gd name="connsiteX5" fmla="*/ 365532 w 375346"/>
                    <a:gd name="connsiteY5" fmla="*/ -300 h 241918"/>
                    <a:gd name="connsiteX6" fmla="*/ 8654 w 375346"/>
                    <a:gd name="connsiteY6" fmla="*/ -300 h 241918"/>
                    <a:gd name="connsiteX7" fmla="*/ -580 w 375346"/>
                    <a:gd name="connsiteY7" fmla="*/ 8934 h 241918"/>
                    <a:gd name="connsiteX8" fmla="*/ -580 w 375346"/>
                    <a:gd name="connsiteY8" fmla="*/ 232384 h 241918"/>
                    <a:gd name="connsiteX9" fmla="*/ 8654 w 375346"/>
                    <a:gd name="connsiteY9" fmla="*/ 241618 h 241918"/>
                    <a:gd name="connsiteX10" fmla="*/ 365433 w 375346"/>
                    <a:gd name="connsiteY10" fmla="*/ 241618 h 241918"/>
                    <a:gd name="connsiteX11" fmla="*/ 374667 w 375346"/>
                    <a:gd name="connsiteY11" fmla="*/ 232384 h 241918"/>
                    <a:gd name="connsiteX12" fmla="*/ 374667 w 375346"/>
                    <a:gd name="connsiteY12" fmla="*/ 165571 h 241918"/>
                    <a:gd name="connsiteX13" fmla="*/ 373433 w 375346"/>
                    <a:gd name="connsiteY13" fmla="*/ 164041 h 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346" h="241918">
                      <a:moveTo>
                        <a:pt x="373482" y="164090"/>
                      </a:moveTo>
                      <a:lnTo>
                        <a:pt x="352495" y="212582"/>
                      </a:lnTo>
                      <a:lnTo>
                        <a:pt x="320447" y="71056"/>
                      </a:lnTo>
                      <a:lnTo>
                        <a:pt x="374766" y="94462"/>
                      </a:lnTo>
                      <a:lnTo>
                        <a:pt x="374766" y="8934"/>
                      </a:lnTo>
                      <a:cubicBezTo>
                        <a:pt x="374766" y="3848"/>
                        <a:pt x="370618" y="-300"/>
                        <a:pt x="365532" y="-300"/>
                      </a:cubicBezTo>
                      <a:lnTo>
                        <a:pt x="8654" y="-300"/>
                      </a:lnTo>
                      <a:cubicBezTo>
                        <a:pt x="3568" y="-300"/>
                        <a:pt x="-580" y="3848"/>
                        <a:pt x="-580" y="8934"/>
                      </a:cubicBezTo>
                      <a:lnTo>
                        <a:pt x="-580" y="232384"/>
                      </a:lnTo>
                      <a:cubicBezTo>
                        <a:pt x="-580" y="237470"/>
                        <a:pt x="3568" y="241618"/>
                        <a:pt x="8654" y="241618"/>
                      </a:cubicBezTo>
                      <a:lnTo>
                        <a:pt x="365433" y="241618"/>
                      </a:lnTo>
                      <a:cubicBezTo>
                        <a:pt x="370520" y="241618"/>
                        <a:pt x="374667" y="237470"/>
                        <a:pt x="374667" y="232384"/>
                      </a:cubicBezTo>
                      <a:lnTo>
                        <a:pt x="374667" y="165571"/>
                      </a:lnTo>
                      <a:lnTo>
                        <a:pt x="373433" y="164041"/>
                      </a:lnTo>
                      <a:close/>
                    </a:path>
                  </a:pathLst>
                </a:custGeom>
                <a:noFill/>
                <a:ln w="4921" cap="flat">
                  <a:solidFill>
                    <a:schemeClr val="tx1"/>
                  </a:solidFill>
                  <a:prstDash val="solid"/>
                  <a:miter/>
                </a:ln>
              </p:spPr>
              <p:txBody>
                <a:bodyPr rtlCol="0" anchor="ctr"/>
                <a:lstStyle/>
                <a:p>
                  <a:endParaRPr lang="pt-BR"/>
                </a:p>
              </p:txBody>
            </p:sp>
            <p:sp>
              <p:nvSpPr>
                <p:cNvPr id="43" name="Freeform: Shape 42">
                  <a:extLst>
                    <a:ext uri="{FF2B5EF4-FFF2-40B4-BE49-F238E27FC236}">
                      <a16:creationId xmlns:a16="http://schemas.microsoft.com/office/drawing/2014/main" id="{D1835A6B-7270-4E5E-935C-D68792D334A5}"/>
                    </a:ext>
                  </a:extLst>
                </p:cNvPr>
                <p:cNvSpPr/>
                <p:nvPr/>
              </p:nvSpPr>
              <p:spPr>
                <a:xfrm>
                  <a:off x="567523" y="1613872"/>
                  <a:ext cx="434554" cy="301225"/>
                </a:xfrm>
                <a:custGeom>
                  <a:avLst/>
                  <a:gdLst>
                    <a:gd name="connsiteX0" fmla="*/ 433974 w 434554"/>
                    <a:gd name="connsiteY0" fmla="*/ 137967 h 301225"/>
                    <a:gd name="connsiteX1" fmla="*/ 433974 w 434554"/>
                    <a:gd name="connsiteY1" fmla="*/ 10465 h 301225"/>
                    <a:gd name="connsiteX2" fmla="*/ 423308 w 434554"/>
                    <a:gd name="connsiteY2" fmla="*/ -300 h 301225"/>
                    <a:gd name="connsiteX3" fmla="*/ 10086 w 434554"/>
                    <a:gd name="connsiteY3" fmla="*/ -300 h 301225"/>
                    <a:gd name="connsiteX4" fmla="*/ -580 w 434554"/>
                    <a:gd name="connsiteY4" fmla="*/ 10465 h 301225"/>
                    <a:gd name="connsiteX5" fmla="*/ -580 w 434554"/>
                    <a:gd name="connsiteY5" fmla="*/ 300925 h 30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554" h="301225">
                      <a:moveTo>
                        <a:pt x="433974" y="137967"/>
                      </a:moveTo>
                      <a:lnTo>
                        <a:pt x="433974" y="10465"/>
                      </a:lnTo>
                      <a:cubicBezTo>
                        <a:pt x="433974" y="4539"/>
                        <a:pt x="429184" y="-300"/>
                        <a:pt x="423308" y="-300"/>
                      </a:cubicBezTo>
                      <a:lnTo>
                        <a:pt x="10086" y="-300"/>
                      </a:lnTo>
                      <a:cubicBezTo>
                        <a:pt x="4210" y="-300"/>
                        <a:pt x="-580" y="4539"/>
                        <a:pt x="-580" y="10465"/>
                      </a:cubicBezTo>
                      <a:lnTo>
                        <a:pt x="-580" y="300925"/>
                      </a:lnTo>
                    </a:path>
                  </a:pathLst>
                </a:custGeom>
                <a:noFill/>
                <a:ln w="9843" cap="flat">
                  <a:solidFill>
                    <a:schemeClr val="tx1"/>
                  </a:solidFill>
                  <a:prstDash val="solid"/>
                  <a:round/>
                </a:ln>
              </p:spPr>
              <p:txBody>
                <a:bodyPr rtlCol="0" anchor="ctr"/>
                <a:lstStyle/>
                <a:p>
                  <a:endParaRPr lang="pt-BR"/>
                </a:p>
              </p:txBody>
            </p:sp>
            <p:sp>
              <p:nvSpPr>
                <p:cNvPr id="44" name="Freeform: Shape 43">
                  <a:extLst>
                    <a:ext uri="{FF2B5EF4-FFF2-40B4-BE49-F238E27FC236}">
                      <a16:creationId xmlns:a16="http://schemas.microsoft.com/office/drawing/2014/main" id="{34781571-638F-493E-BCE5-A18F8C5A1FA8}"/>
                    </a:ext>
                  </a:extLst>
                </p:cNvPr>
                <p:cNvSpPr/>
                <p:nvPr/>
              </p:nvSpPr>
              <p:spPr>
                <a:xfrm>
                  <a:off x="1002078" y="1841025"/>
                  <a:ext cx="4938" cy="74071"/>
                </a:xfrm>
                <a:custGeom>
                  <a:avLst/>
                  <a:gdLst>
                    <a:gd name="connsiteX0" fmla="*/ -580 w 4938"/>
                    <a:gd name="connsiteY0" fmla="*/ 73772 h 74071"/>
                    <a:gd name="connsiteX1" fmla="*/ -580 w 4938"/>
                    <a:gd name="connsiteY1" fmla="*/ -300 h 74071"/>
                  </a:gdLst>
                  <a:ahLst/>
                  <a:cxnLst>
                    <a:cxn ang="0">
                      <a:pos x="connsiteX0" y="connsiteY0"/>
                    </a:cxn>
                    <a:cxn ang="0">
                      <a:pos x="connsiteX1" y="connsiteY1"/>
                    </a:cxn>
                  </a:cxnLst>
                  <a:rect l="l" t="t" r="r" b="b"/>
                  <a:pathLst>
                    <a:path w="4938" h="74071">
                      <a:moveTo>
                        <a:pt x="-580" y="73772"/>
                      </a:moveTo>
                      <a:lnTo>
                        <a:pt x="-580" y="-300"/>
                      </a:lnTo>
                    </a:path>
                  </a:pathLst>
                </a:custGeom>
                <a:noFill/>
                <a:ln w="9843" cap="flat">
                  <a:solidFill>
                    <a:schemeClr val="tx1"/>
                  </a:solidFill>
                  <a:prstDash val="solid"/>
                  <a:round/>
                </a:ln>
              </p:spPr>
              <p:txBody>
                <a:bodyPr rtlCol="0" anchor="ctr"/>
                <a:lstStyle/>
                <a:p>
                  <a:endParaRPr lang="pt-BR"/>
                </a:p>
              </p:txBody>
            </p:sp>
            <p:sp>
              <p:nvSpPr>
                <p:cNvPr id="45" name="Freeform: Shape 44">
                  <a:extLst>
                    <a:ext uri="{FF2B5EF4-FFF2-40B4-BE49-F238E27FC236}">
                      <a16:creationId xmlns:a16="http://schemas.microsoft.com/office/drawing/2014/main" id="{3239C3F4-EE89-4933-A1EC-A8A71F61DAB1}"/>
                    </a:ext>
                  </a:extLst>
                </p:cNvPr>
                <p:cNvSpPr/>
                <p:nvPr/>
              </p:nvSpPr>
              <p:spPr>
                <a:xfrm>
                  <a:off x="597152" y="1643500"/>
                  <a:ext cx="375296" cy="241918"/>
                </a:xfrm>
                <a:custGeom>
                  <a:avLst/>
                  <a:gdLst>
                    <a:gd name="connsiteX0" fmla="*/ 374717 w 375296"/>
                    <a:gd name="connsiteY0" fmla="*/ 164090 h 241918"/>
                    <a:gd name="connsiteX1" fmla="*/ 374717 w 375296"/>
                    <a:gd name="connsiteY1" fmla="*/ 232384 h 241918"/>
                    <a:gd name="connsiteX2" fmla="*/ 365483 w 375296"/>
                    <a:gd name="connsiteY2" fmla="*/ 241618 h 241918"/>
                    <a:gd name="connsiteX3" fmla="*/ 8654 w 375296"/>
                    <a:gd name="connsiteY3" fmla="*/ 241618 h 241918"/>
                    <a:gd name="connsiteX4" fmla="*/ -580 w 375296"/>
                    <a:gd name="connsiteY4" fmla="*/ 232384 h 241918"/>
                    <a:gd name="connsiteX5" fmla="*/ -580 w 375296"/>
                    <a:gd name="connsiteY5" fmla="*/ 8934 h 241918"/>
                    <a:gd name="connsiteX6" fmla="*/ 8654 w 375296"/>
                    <a:gd name="connsiteY6" fmla="*/ -300 h 241918"/>
                    <a:gd name="connsiteX7" fmla="*/ 365433 w 375296"/>
                    <a:gd name="connsiteY7" fmla="*/ -300 h 241918"/>
                    <a:gd name="connsiteX8" fmla="*/ 374667 w 375296"/>
                    <a:gd name="connsiteY8" fmla="*/ 8934 h 241918"/>
                    <a:gd name="connsiteX9" fmla="*/ 374667 w 375296"/>
                    <a:gd name="connsiteY9" fmla="*/ 94462 h 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296" h="241918">
                      <a:moveTo>
                        <a:pt x="374717" y="164090"/>
                      </a:moveTo>
                      <a:lnTo>
                        <a:pt x="374717" y="232384"/>
                      </a:lnTo>
                      <a:cubicBezTo>
                        <a:pt x="374717" y="237470"/>
                        <a:pt x="370569" y="241618"/>
                        <a:pt x="365483" y="241618"/>
                      </a:cubicBezTo>
                      <a:lnTo>
                        <a:pt x="8654" y="241618"/>
                      </a:lnTo>
                      <a:cubicBezTo>
                        <a:pt x="3568" y="241618"/>
                        <a:pt x="-580" y="237470"/>
                        <a:pt x="-580" y="232384"/>
                      </a:cubicBezTo>
                      <a:lnTo>
                        <a:pt x="-580" y="8934"/>
                      </a:lnTo>
                      <a:cubicBezTo>
                        <a:pt x="-580" y="3848"/>
                        <a:pt x="3568" y="-300"/>
                        <a:pt x="8654" y="-300"/>
                      </a:cubicBezTo>
                      <a:lnTo>
                        <a:pt x="365433" y="-300"/>
                      </a:lnTo>
                      <a:cubicBezTo>
                        <a:pt x="370520" y="-300"/>
                        <a:pt x="374667" y="3848"/>
                        <a:pt x="374667" y="8934"/>
                      </a:cubicBezTo>
                      <a:lnTo>
                        <a:pt x="374667" y="94462"/>
                      </a:lnTo>
                    </a:path>
                  </a:pathLst>
                </a:custGeom>
                <a:noFill/>
                <a:ln w="9843" cap="flat">
                  <a:solidFill>
                    <a:schemeClr val="tx1"/>
                  </a:solidFill>
                  <a:prstDash val="solid"/>
                  <a:round/>
                </a:ln>
              </p:spPr>
              <p:txBody>
                <a:bodyPr rtlCol="0" anchor="ctr"/>
                <a:lstStyle/>
                <a:p>
                  <a:endParaRPr lang="pt-BR"/>
                </a:p>
              </p:txBody>
            </p:sp>
            <p:sp>
              <p:nvSpPr>
                <p:cNvPr id="46" name="Freeform: Shape 45">
                  <a:extLst>
                    <a:ext uri="{FF2B5EF4-FFF2-40B4-BE49-F238E27FC236}">
                      <a16:creationId xmlns:a16="http://schemas.microsoft.com/office/drawing/2014/main" id="{79B9F631-B1FA-4BEA-AD62-5B71ED3421B8}"/>
                    </a:ext>
                  </a:extLst>
                </p:cNvPr>
                <p:cNvSpPr/>
                <p:nvPr/>
              </p:nvSpPr>
              <p:spPr>
                <a:xfrm>
                  <a:off x="513204" y="1915097"/>
                  <a:ext cx="543192" cy="49381"/>
                </a:xfrm>
                <a:custGeom>
                  <a:avLst/>
                  <a:gdLst>
                    <a:gd name="connsiteX0" fmla="*/ 542613 w 543192"/>
                    <a:gd name="connsiteY0" fmla="*/ -300 h 49381"/>
                    <a:gd name="connsiteX1" fmla="*/ 542613 w 543192"/>
                    <a:gd name="connsiteY1" fmla="*/ 29329 h 49381"/>
                    <a:gd name="connsiteX2" fmla="*/ 522860 w 543192"/>
                    <a:gd name="connsiteY2" fmla="*/ 49081 h 49381"/>
                    <a:gd name="connsiteX3" fmla="*/ 19172 w 543192"/>
                    <a:gd name="connsiteY3" fmla="*/ 49081 h 49381"/>
                    <a:gd name="connsiteX4" fmla="*/ -580 w 543192"/>
                    <a:gd name="connsiteY4" fmla="*/ 29329 h 49381"/>
                    <a:gd name="connsiteX5" fmla="*/ -580 w 543192"/>
                    <a:gd name="connsiteY5" fmla="*/ -300 h 49381"/>
                    <a:gd name="connsiteX6" fmla="*/ 236450 w 543192"/>
                    <a:gd name="connsiteY6" fmla="*/ -300 h 49381"/>
                    <a:gd name="connsiteX7" fmla="*/ 271016 w 543192"/>
                    <a:gd name="connsiteY7" fmla="*/ 21922 h 49381"/>
                    <a:gd name="connsiteX8" fmla="*/ 305583 w 543192"/>
                    <a:gd name="connsiteY8" fmla="*/ -300 h 49381"/>
                    <a:gd name="connsiteX9" fmla="*/ 542613 w 543192"/>
                    <a:gd name="connsiteY9" fmla="*/ -300 h 4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92" h="49381">
                      <a:moveTo>
                        <a:pt x="542613" y="-300"/>
                      </a:moveTo>
                      <a:lnTo>
                        <a:pt x="542613" y="29329"/>
                      </a:lnTo>
                      <a:cubicBezTo>
                        <a:pt x="542613" y="40193"/>
                        <a:pt x="533724" y="49081"/>
                        <a:pt x="522860" y="49081"/>
                      </a:cubicBezTo>
                      <a:lnTo>
                        <a:pt x="19172" y="49081"/>
                      </a:lnTo>
                      <a:cubicBezTo>
                        <a:pt x="8309" y="49081"/>
                        <a:pt x="-580" y="40193"/>
                        <a:pt x="-580" y="29329"/>
                      </a:cubicBezTo>
                      <a:lnTo>
                        <a:pt x="-580" y="-300"/>
                      </a:lnTo>
                      <a:lnTo>
                        <a:pt x="236450" y="-300"/>
                      </a:lnTo>
                      <a:cubicBezTo>
                        <a:pt x="236450" y="14712"/>
                        <a:pt x="251906" y="21922"/>
                        <a:pt x="271016" y="21922"/>
                      </a:cubicBezTo>
                      <a:cubicBezTo>
                        <a:pt x="290127" y="21922"/>
                        <a:pt x="305583" y="14712"/>
                        <a:pt x="305583" y="-300"/>
                      </a:cubicBezTo>
                      <a:lnTo>
                        <a:pt x="542613" y="-300"/>
                      </a:lnTo>
                      <a:close/>
                    </a:path>
                  </a:pathLst>
                </a:custGeom>
                <a:noFill/>
                <a:ln w="9843" cap="flat">
                  <a:solidFill>
                    <a:schemeClr val="tx1"/>
                  </a:solidFill>
                  <a:prstDash val="solid"/>
                  <a:round/>
                </a:ln>
              </p:spPr>
              <p:txBody>
                <a:bodyPr rtlCol="0" anchor="ctr"/>
                <a:lstStyle/>
                <a:p>
                  <a:endParaRPr lang="pt-BR"/>
                </a:p>
              </p:txBody>
            </p:sp>
            <p:sp>
              <p:nvSpPr>
                <p:cNvPr id="47" name="Freeform: Shape 46">
                  <a:extLst>
                    <a:ext uri="{FF2B5EF4-FFF2-40B4-BE49-F238E27FC236}">
                      <a16:creationId xmlns:a16="http://schemas.microsoft.com/office/drawing/2014/main" id="{87B1CDA4-1292-4FAA-B907-D39FAF37D9C7}"/>
                    </a:ext>
                  </a:extLst>
                </p:cNvPr>
                <p:cNvSpPr/>
                <p:nvPr/>
              </p:nvSpPr>
              <p:spPr>
                <a:xfrm>
                  <a:off x="918130" y="1714905"/>
                  <a:ext cx="133329" cy="148341"/>
                </a:xfrm>
                <a:custGeom>
                  <a:avLst/>
                  <a:gdLst>
                    <a:gd name="connsiteX0" fmla="*/ 81146 w 133329"/>
                    <a:gd name="connsiteY0" fmla="*/ 68834 h 148341"/>
                    <a:gd name="connsiteX1" fmla="*/ 127218 w 133329"/>
                    <a:gd name="connsiteY1" fmla="*/ 124190 h 148341"/>
                    <a:gd name="connsiteX2" fmla="*/ 98528 w 133329"/>
                    <a:gd name="connsiteY2" fmla="*/ 148041 h 148341"/>
                    <a:gd name="connsiteX3" fmla="*/ 52505 w 133329"/>
                    <a:gd name="connsiteY3" fmla="*/ 92685 h 148341"/>
                    <a:gd name="connsiteX4" fmla="*/ 31468 w 133329"/>
                    <a:gd name="connsiteY4" fmla="*/ 141177 h 148341"/>
                    <a:gd name="connsiteX5" fmla="*/ -580 w 133329"/>
                    <a:gd name="connsiteY5" fmla="*/ -300 h 148341"/>
                    <a:gd name="connsiteX6" fmla="*/ 132749 w 133329"/>
                    <a:gd name="connsiteY6" fmla="*/ 57081 h 148341"/>
                    <a:gd name="connsiteX7" fmla="*/ 81146 w 133329"/>
                    <a:gd name="connsiteY7" fmla="*/ 68834 h 1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29" h="148341">
                      <a:moveTo>
                        <a:pt x="81146" y="68834"/>
                      </a:moveTo>
                      <a:lnTo>
                        <a:pt x="127218" y="124190"/>
                      </a:lnTo>
                      <a:lnTo>
                        <a:pt x="98528" y="148041"/>
                      </a:lnTo>
                      <a:lnTo>
                        <a:pt x="52505" y="92685"/>
                      </a:lnTo>
                      <a:lnTo>
                        <a:pt x="31468" y="141177"/>
                      </a:lnTo>
                      <a:lnTo>
                        <a:pt x="-580" y="-300"/>
                      </a:lnTo>
                      <a:lnTo>
                        <a:pt x="132749" y="57081"/>
                      </a:lnTo>
                      <a:lnTo>
                        <a:pt x="81146" y="68834"/>
                      </a:lnTo>
                      <a:close/>
                    </a:path>
                  </a:pathLst>
                </a:custGeom>
                <a:noFill/>
                <a:ln w="4921" cap="flat">
                  <a:solidFill>
                    <a:schemeClr val="tx1"/>
                  </a:solidFill>
                  <a:prstDash val="solid"/>
                  <a:miter/>
                </a:ln>
              </p:spPr>
              <p:txBody>
                <a:bodyPr rtlCol="0" anchor="ctr"/>
                <a:lstStyle/>
                <a:p>
                  <a:endParaRPr lang="pt-BR"/>
                </a:p>
              </p:txBody>
            </p:sp>
            <p:sp>
              <p:nvSpPr>
                <p:cNvPr id="48" name="Freeform: Shape 47">
                  <a:extLst>
                    <a:ext uri="{FF2B5EF4-FFF2-40B4-BE49-F238E27FC236}">
                      <a16:creationId xmlns:a16="http://schemas.microsoft.com/office/drawing/2014/main" id="{00ECB87E-30AF-4612-8031-64D07FB6F0AD}"/>
                    </a:ext>
                  </a:extLst>
                </p:cNvPr>
                <p:cNvSpPr/>
                <p:nvPr/>
              </p:nvSpPr>
              <p:spPr>
                <a:xfrm>
                  <a:off x="918130" y="1714905"/>
                  <a:ext cx="133329" cy="148341"/>
                </a:xfrm>
                <a:custGeom>
                  <a:avLst/>
                  <a:gdLst>
                    <a:gd name="connsiteX0" fmla="*/ 81146 w 133329"/>
                    <a:gd name="connsiteY0" fmla="*/ 68834 h 148341"/>
                    <a:gd name="connsiteX1" fmla="*/ 127218 w 133329"/>
                    <a:gd name="connsiteY1" fmla="*/ 124190 h 148341"/>
                    <a:gd name="connsiteX2" fmla="*/ 98528 w 133329"/>
                    <a:gd name="connsiteY2" fmla="*/ 148041 h 148341"/>
                    <a:gd name="connsiteX3" fmla="*/ 52505 w 133329"/>
                    <a:gd name="connsiteY3" fmla="*/ 92685 h 148341"/>
                    <a:gd name="connsiteX4" fmla="*/ 31468 w 133329"/>
                    <a:gd name="connsiteY4" fmla="*/ 141177 h 148341"/>
                    <a:gd name="connsiteX5" fmla="*/ -580 w 133329"/>
                    <a:gd name="connsiteY5" fmla="*/ -300 h 148341"/>
                    <a:gd name="connsiteX6" fmla="*/ 132749 w 133329"/>
                    <a:gd name="connsiteY6" fmla="*/ 57081 h 148341"/>
                    <a:gd name="connsiteX7" fmla="*/ 81146 w 133329"/>
                    <a:gd name="connsiteY7" fmla="*/ 68834 h 1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29" h="148341">
                      <a:moveTo>
                        <a:pt x="81146" y="68834"/>
                      </a:moveTo>
                      <a:lnTo>
                        <a:pt x="127218" y="124190"/>
                      </a:lnTo>
                      <a:lnTo>
                        <a:pt x="98528" y="148041"/>
                      </a:lnTo>
                      <a:lnTo>
                        <a:pt x="52505" y="92685"/>
                      </a:lnTo>
                      <a:lnTo>
                        <a:pt x="31468" y="141177"/>
                      </a:lnTo>
                      <a:lnTo>
                        <a:pt x="-580" y="-300"/>
                      </a:lnTo>
                      <a:lnTo>
                        <a:pt x="132749" y="57081"/>
                      </a:lnTo>
                      <a:lnTo>
                        <a:pt x="81146" y="68834"/>
                      </a:lnTo>
                      <a:close/>
                    </a:path>
                  </a:pathLst>
                </a:custGeom>
                <a:solidFill>
                  <a:srgbClr val="000120"/>
                </a:solidFill>
                <a:ln w="9843" cap="flat">
                  <a:solidFill>
                    <a:schemeClr val="tx1"/>
                  </a:solidFill>
                  <a:prstDash val="solid"/>
                  <a:round/>
                </a:ln>
              </p:spPr>
              <p:txBody>
                <a:bodyPr rtlCol="0" anchor="ctr"/>
                <a:lstStyle/>
                <a:p>
                  <a:endParaRPr lang="pt-BR"/>
                </a:p>
              </p:txBody>
            </p:sp>
            <p:sp>
              <p:nvSpPr>
                <p:cNvPr id="49" name="Freeform: Shape 48">
                  <a:extLst>
                    <a:ext uri="{FF2B5EF4-FFF2-40B4-BE49-F238E27FC236}">
                      <a16:creationId xmlns:a16="http://schemas.microsoft.com/office/drawing/2014/main" id="{671BCF0C-079C-41AD-8169-637336D66075}"/>
                    </a:ext>
                  </a:extLst>
                </p:cNvPr>
                <p:cNvSpPr/>
                <p:nvPr/>
              </p:nvSpPr>
              <p:spPr>
                <a:xfrm>
                  <a:off x="736654" y="1783842"/>
                  <a:ext cx="86417" cy="21579"/>
                </a:xfrm>
                <a:custGeom>
                  <a:avLst/>
                  <a:gdLst>
                    <a:gd name="connsiteX0" fmla="*/ -580 w 86417"/>
                    <a:gd name="connsiteY0" fmla="*/ -300 h 21579"/>
                    <a:gd name="connsiteX1" fmla="*/ 43024 w 86417"/>
                    <a:gd name="connsiteY1" fmla="*/ 21280 h 21579"/>
                    <a:gd name="connsiteX2" fmla="*/ 85837 w 86417"/>
                    <a:gd name="connsiteY2" fmla="*/ -300 h 21579"/>
                  </a:gdLst>
                  <a:ahLst/>
                  <a:cxnLst>
                    <a:cxn ang="0">
                      <a:pos x="connsiteX0" y="connsiteY0"/>
                    </a:cxn>
                    <a:cxn ang="0">
                      <a:pos x="connsiteX1" y="connsiteY1"/>
                    </a:cxn>
                    <a:cxn ang="0">
                      <a:pos x="connsiteX2" y="connsiteY2"/>
                    </a:cxn>
                  </a:cxnLst>
                  <a:rect l="l" t="t" r="r" b="b"/>
                  <a:pathLst>
                    <a:path w="86417" h="21579">
                      <a:moveTo>
                        <a:pt x="-580" y="-300"/>
                      </a:moveTo>
                      <a:lnTo>
                        <a:pt x="43024" y="21280"/>
                      </a:lnTo>
                      <a:lnTo>
                        <a:pt x="85837" y="-300"/>
                      </a:lnTo>
                    </a:path>
                  </a:pathLst>
                </a:custGeom>
                <a:noFill/>
                <a:ln w="9843" cap="flat">
                  <a:solidFill>
                    <a:schemeClr val="tx1"/>
                  </a:solidFill>
                  <a:prstDash val="solid"/>
                  <a:round/>
                </a:ln>
              </p:spPr>
              <p:txBody>
                <a:bodyPr rtlCol="0" anchor="ctr"/>
                <a:lstStyle/>
                <a:p>
                  <a:endParaRPr lang="pt-BR"/>
                </a:p>
              </p:txBody>
            </p:sp>
            <p:sp>
              <p:nvSpPr>
                <p:cNvPr id="50" name="Freeform: Shape 49">
                  <a:extLst>
                    <a:ext uri="{FF2B5EF4-FFF2-40B4-BE49-F238E27FC236}">
                      <a16:creationId xmlns:a16="http://schemas.microsoft.com/office/drawing/2014/main" id="{624B6C34-922A-499B-B262-055D1EA0EC98}"/>
                    </a:ext>
                  </a:extLst>
                </p:cNvPr>
                <p:cNvSpPr/>
                <p:nvPr/>
              </p:nvSpPr>
              <p:spPr>
                <a:xfrm>
                  <a:off x="735419" y="1757669"/>
                  <a:ext cx="88886" cy="104786"/>
                </a:xfrm>
                <a:custGeom>
                  <a:avLst/>
                  <a:gdLst>
                    <a:gd name="connsiteX0" fmla="*/ 88306 w 88886"/>
                    <a:gd name="connsiteY0" fmla="*/ 25131 h 104786"/>
                    <a:gd name="connsiteX1" fmla="*/ 88306 w 88886"/>
                    <a:gd name="connsiteY1" fmla="*/ 82858 h 104786"/>
                    <a:gd name="connsiteX2" fmla="*/ 43863 w 88886"/>
                    <a:gd name="connsiteY2" fmla="*/ 104487 h 104786"/>
                    <a:gd name="connsiteX3" fmla="*/ -580 w 88886"/>
                    <a:gd name="connsiteY3" fmla="*/ 82858 h 104786"/>
                    <a:gd name="connsiteX4" fmla="*/ -580 w 88886"/>
                    <a:gd name="connsiteY4" fmla="*/ 25131 h 104786"/>
                    <a:gd name="connsiteX5" fmla="*/ 43863 w 88886"/>
                    <a:gd name="connsiteY5" fmla="*/ -300 h 104786"/>
                    <a:gd name="connsiteX6" fmla="*/ 88306 w 88886"/>
                    <a:gd name="connsiteY6" fmla="*/ 25131 h 10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86" h="104786">
                      <a:moveTo>
                        <a:pt x="88306" y="25131"/>
                      </a:moveTo>
                      <a:lnTo>
                        <a:pt x="88306" y="82858"/>
                      </a:lnTo>
                      <a:lnTo>
                        <a:pt x="43863" y="104487"/>
                      </a:lnTo>
                      <a:lnTo>
                        <a:pt x="-580" y="82858"/>
                      </a:lnTo>
                      <a:lnTo>
                        <a:pt x="-580" y="25131"/>
                      </a:lnTo>
                      <a:lnTo>
                        <a:pt x="43863" y="-300"/>
                      </a:lnTo>
                      <a:lnTo>
                        <a:pt x="88306" y="25131"/>
                      </a:lnTo>
                      <a:close/>
                    </a:path>
                  </a:pathLst>
                </a:custGeom>
                <a:noFill/>
                <a:ln w="9843" cap="flat">
                  <a:solidFill>
                    <a:schemeClr val="tx1"/>
                  </a:solidFill>
                  <a:prstDash val="solid"/>
                  <a:round/>
                </a:ln>
              </p:spPr>
              <p:txBody>
                <a:bodyPr rtlCol="0" anchor="ctr"/>
                <a:lstStyle/>
                <a:p>
                  <a:endParaRPr lang="pt-BR"/>
                </a:p>
              </p:txBody>
            </p:sp>
            <p:sp>
              <p:nvSpPr>
                <p:cNvPr id="51" name="Freeform: Shape 50">
                  <a:extLst>
                    <a:ext uri="{FF2B5EF4-FFF2-40B4-BE49-F238E27FC236}">
                      <a16:creationId xmlns:a16="http://schemas.microsoft.com/office/drawing/2014/main" id="{B5E24CB1-F648-4915-ABB5-ACA4F1902B39}"/>
                    </a:ext>
                  </a:extLst>
                </p:cNvPr>
                <p:cNvSpPr/>
                <p:nvPr/>
              </p:nvSpPr>
              <p:spPr>
                <a:xfrm>
                  <a:off x="779862" y="1807890"/>
                  <a:ext cx="4938" cy="54319"/>
                </a:xfrm>
                <a:custGeom>
                  <a:avLst/>
                  <a:gdLst>
                    <a:gd name="connsiteX0" fmla="*/ -580 w 4938"/>
                    <a:gd name="connsiteY0" fmla="*/ -300 h 54319"/>
                    <a:gd name="connsiteX1" fmla="*/ -580 w 4938"/>
                    <a:gd name="connsiteY1" fmla="*/ 54019 h 54319"/>
                  </a:gdLst>
                  <a:ahLst/>
                  <a:cxnLst>
                    <a:cxn ang="0">
                      <a:pos x="connsiteX0" y="connsiteY0"/>
                    </a:cxn>
                    <a:cxn ang="0">
                      <a:pos x="connsiteX1" y="connsiteY1"/>
                    </a:cxn>
                  </a:cxnLst>
                  <a:rect l="l" t="t" r="r" b="b"/>
                  <a:pathLst>
                    <a:path w="4938" h="54319">
                      <a:moveTo>
                        <a:pt x="-580" y="-300"/>
                      </a:moveTo>
                      <a:lnTo>
                        <a:pt x="-580" y="54019"/>
                      </a:lnTo>
                    </a:path>
                  </a:pathLst>
                </a:custGeom>
                <a:noFill/>
                <a:ln w="9843" cap="flat">
                  <a:solidFill>
                    <a:schemeClr val="tx1"/>
                  </a:solidFill>
                  <a:prstDash val="solid"/>
                  <a:round/>
                </a:ln>
              </p:spPr>
              <p:txBody>
                <a:bodyPr rtlCol="0" anchor="ctr"/>
                <a:lstStyle/>
                <a:p>
                  <a:endParaRPr lang="pt-BR"/>
                </a:p>
              </p:txBody>
            </p:sp>
            <p:sp>
              <p:nvSpPr>
                <p:cNvPr id="52" name="Freeform: Shape 51">
                  <a:extLst>
                    <a:ext uri="{FF2B5EF4-FFF2-40B4-BE49-F238E27FC236}">
                      <a16:creationId xmlns:a16="http://schemas.microsoft.com/office/drawing/2014/main" id="{224A9796-8AF3-4797-96B6-8ADA4DBECFEB}"/>
                    </a:ext>
                  </a:extLst>
                </p:cNvPr>
                <p:cNvSpPr/>
                <p:nvPr/>
              </p:nvSpPr>
              <p:spPr>
                <a:xfrm>
                  <a:off x="693445" y="1706659"/>
                  <a:ext cx="86417" cy="21628"/>
                </a:xfrm>
                <a:custGeom>
                  <a:avLst/>
                  <a:gdLst>
                    <a:gd name="connsiteX0" fmla="*/ -580 w 86417"/>
                    <a:gd name="connsiteY0" fmla="*/ -300 h 21628"/>
                    <a:gd name="connsiteX1" fmla="*/ 43024 w 86417"/>
                    <a:gd name="connsiteY1" fmla="*/ 21329 h 21628"/>
                    <a:gd name="connsiteX2" fmla="*/ 85837 w 86417"/>
                    <a:gd name="connsiteY2" fmla="*/ -300 h 21628"/>
                  </a:gdLst>
                  <a:ahLst/>
                  <a:cxnLst>
                    <a:cxn ang="0">
                      <a:pos x="connsiteX0" y="connsiteY0"/>
                    </a:cxn>
                    <a:cxn ang="0">
                      <a:pos x="connsiteX1" y="connsiteY1"/>
                    </a:cxn>
                    <a:cxn ang="0">
                      <a:pos x="connsiteX2" y="connsiteY2"/>
                    </a:cxn>
                  </a:cxnLst>
                  <a:rect l="l" t="t" r="r" b="b"/>
                  <a:pathLst>
                    <a:path w="86417" h="21628">
                      <a:moveTo>
                        <a:pt x="-580" y="-300"/>
                      </a:moveTo>
                      <a:lnTo>
                        <a:pt x="43024" y="21329"/>
                      </a:lnTo>
                      <a:lnTo>
                        <a:pt x="85837" y="-300"/>
                      </a:lnTo>
                    </a:path>
                  </a:pathLst>
                </a:custGeom>
                <a:noFill/>
                <a:ln w="9843" cap="flat">
                  <a:solidFill>
                    <a:schemeClr val="tx1"/>
                  </a:solidFill>
                  <a:prstDash val="solid"/>
                  <a:round/>
                </a:ln>
              </p:spPr>
              <p:txBody>
                <a:bodyPr rtlCol="0" anchor="ctr"/>
                <a:lstStyle/>
                <a:p>
                  <a:endParaRPr lang="pt-BR"/>
                </a:p>
              </p:txBody>
            </p:sp>
            <p:sp>
              <p:nvSpPr>
                <p:cNvPr id="53" name="Freeform: Shape 52">
                  <a:extLst>
                    <a:ext uri="{FF2B5EF4-FFF2-40B4-BE49-F238E27FC236}">
                      <a16:creationId xmlns:a16="http://schemas.microsoft.com/office/drawing/2014/main" id="{F2FE467A-4EAD-4C7C-8865-B043C3D09CBD}"/>
                    </a:ext>
                  </a:extLst>
                </p:cNvPr>
                <p:cNvSpPr/>
                <p:nvPr/>
              </p:nvSpPr>
              <p:spPr>
                <a:xfrm>
                  <a:off x="690976" y="1680536"/>
                  <a:ext cx="88886" cy="104737"/>
                </a:xfrm>
                <a:custGeom>
                  <a:avLst/>
                  <a:gdLst>
                    <a:gd name="connsiteX0" fmla="*/ 43863 w 88886"/>
                    <a:gd name="connsiteY0" fmla="*/ 104437 h 104737"/>
                    <a:gd name="connsiteX1" fmla="*/ -580 w 88886"/>
                    <a:gd name="connsiteY1" fmla="*/ 82858 h 104737"/>
                    <a:gd name="connsiteX2" fmla="*/ -580 w 88886"/>
                    <a:gd name="connsiteY2" fmla="*/ 25082 h 104737"/>
                    <a:gd name="connsiteX3" fmla="*/ 43863 w 88886"/>
                    <a:gd name="connsiteY3" fmla="*/ -300 h 104737"/>
                    <a:gd name="connsiteX4" fmla="*/ 88306 w 88886"/>
                    <a:gd name="connsiteY4" fmla="*/ 25082 h 104737"/>
                    <a:gd name="connsiteX5" fmla="*/ 88306 w 88886"/>
                    <a:gd name="connsiteY5" fmla="*/ 82858 h 10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86" h="104737">
                      <a:moveTo>
                        <a:pt x="43863" y="104437"/>
                      </a:moveTo>
                      <a:lnTo>
                        <a:pt x="-580" y="82858"/>
                      </a:lnTo>
                      <a:lnTo>
                        <a:pt x="-580" y="25082"/>
                      </a:lnTo>
                      <a:lnTo>
                        <a:pt x="43863" y="-300"/>
                      </a:lnTo>
                      <a:lnTo>
                        <a:pt x="88306" y="25082"/>
                      </a:lnTo>
                      <a:lnTo>
                        <a:pt x="88306" y="82858"/>
                      </a:lnTo>
                    </a:path>
                  </a:pathLst>
                </a:custGeom>
                <a:noFill/>
                <a:ln w="9843" cap="flat">
                  <a:solidFill>
                    <a:schemeClr val="tx1"/>
                  </a:solidFill>
                  <a:prstDash val="solid"/>
                  <a:round/>
                </a:ln>
              </p:spPr>
              <p:txBody>
                <a:bodyPr rtlCol="0" anchor="ctr"/>
                <a:lstStyle/>
                <a:p>
                  <a:endParaRPr lang="pt-BR"/>
                </a:p>
              </p:txBody>
            </p:sp>
            <p:sp>
              <p:nvSpPr>
                <p:cNvPr id="54" name="Freeform: Shape 53">
                  <a:extLst>
                    <a:ext uri="{FF2B5EF4-FFF2-40B4-BE49-F238E27FC236}">
                      <a16:creationId xmlns:a16="http://schemas.microsoft.com/office/drawing/2014/main" id="{A30FFC19-EC52-4096-A2D1-649F9726463F}"/>
                    </a:ext>
                  </a:extLst>
                </p:cNvPr>
                <p:cNvSpPr/>
                <p:nvPr/>
              </p:nvSpPr>
              <p:spPr>
                <a:xfrm>
                  <a:off x="735419" y="1728880"/>
                  <a:ext cx="4938" cy="54319"/>
                </a:xfrm>
                <a:custGeom>
                  <a:avLst/>
                  <a:gdLst>
                    <a:gd name="connsiteX0" fmla="*/ -580 w 4938"/>
                    <a:gd name="connsiteY0" fmla="*/ -300 h 54319"/>
                    <a:gd name="connsiteX1" fmla="*/ -580 w 4938"/>
                    <a:gd name="connsiteY1" fmla="*/ 54019 h 54319"/>
                  </a:gdLst>
                  <a:ahLst/>
                  <a:cxnLst>
                    <a:cxn ang="0">
                      <a:pos x="connsiteX0" y="connsiteY0"/>
                    </a:cxn>
                    <a:cxn ang="0">
                      <a:pos x="connsiteX1" y="connsiteY1"/>
                    </a:cxn>
                  </a:cxnLst>
                  <a:rect l="l" t="t" r="r" b="b"/>
                  <a:pathLst>
                    <a:path w="4938" h="54319">
                      <a:moveTo>
                        <a:pt x="-580" y="-300"/>
                      </a:moveTo>
                      <a:lnTo>
                        <a:pt x="-580" y="54019"/>
                      </a:lnTo>
                    </a:path>
                  </a:pathLst>
                </a:custGeom>
                <a:noFill/>
                <a:ln w="9843" cap="flat">
                  <a:solidFill>
                    <a:schemeClr val="tx1"/>
                  </a:solidFill>
                  <a:prstDash val="solid"/>
                  <a:round/>
                </a:ln>
              </p:spPr>
              <p:txBody>
                <a:bodyPr rtlCol="0" anchor="ctr"/>
                <a:lstStyle/>
                <a:p>
                  <a:endParaRPr lang="pt-BR"/>
                </a:p>
              </p:txBody>
            </p:sp>
            <p:sp>
              <p:nvSpPr>
                <p:cNvPr id="55" name="Freeform: Shape 54">
                  <a:extLst>
                    <a:ext uri="{FF2B5EF4-FFF2-40B4-BE49-F238E27FC236}">
                      <a16:creationId xmlns:a16="http://schemas.microsoft.com/office/drawing/2014/main" id="{62F723EB-483B-4B19-924C-5DBD1E011125}"/>
                    </a:ext>
                  </a:extLst>
                </p:cNvPr>
                <p:cNvSpPr/>
                <p:nvPr/>
              </p:nvSpPr>
              <p:spPr>
                <a:xfrm>
                  <a:off x="779862" y="1706659"/>
                  <a:ext cx="86417" cy="21628"/>
                </a:xfrm>
                <a:custGeom>
                  <a:avLst/>
                  <a:gdLst>
                    <a:gd name="connsiteX0" fmla="*/ -580 w 86417"/>
                    <a:gd name="connsiteY0" fmla="*/ -300 h 21628"/>
                    <a:gd name="connsiteX1" fmla="*/ 43024 w 86417"/>
                    <a:gd name="connsiteY1" fmla="*/ 21329 h 21628"/>
                    <a:gd name="connsiteX2" fmla="*/ 85837 w 86417"/>
                    <a:gd name="connsiteY2" fmla="*/ -300 h 21628"/>
                  </a:gdLst>
                  <a:ahLst/>
                  <a:cxnLst>
                    <a:cxn ang="0">
                      <a:pos x="connsiteX0" y="connsiteY0"/>
                    </a:cxn>
                    <a:cxn ang="0">
                      <a:pos x="connsiteX1" y="connsiteY1"/>
                    </a:cxn>
                    <a:cxn ang="0">
                      <a:pos x="connsiteX2" y="connsiteY2"/>
                    </a:cxn>
                  </a:cxnLst>
                  <a:rect l="l" t="t" r="r" b="b"/>
                  <a:pathLst>
                    <a:path w="86417" h="21628">
                      <a:moveTo>
                        <a:pt x="-580" y="-300"/>
                      </a:moveTo>
                      <a:lnTo>
                        <a:pt x="43024" y="21329"/>
                      </a:lnTo>
                      <a:lnTo>
                        <a:pt x="85837" y="-300"/>
                      </a:lnTo>
                    </a:path>
                  </a:pathLst>
                </a:custGeom>
                <a:noFill/>
                <a:ln w="9843" cap="flat">
                  <a:solidFill>
                    <a:schemeClr val="tx1"/>
                  </a:solidFill>
                  <a:prstDash val="solid"/>
                  <a:round/>
                </a:ln>
              </p:spPr>
              <p:txBody>
                <a:bodyPr rtlCol="0" anchor="ctr"/>
                <a:lstStyle/>
                <a:p>
                  <a:endParaRPr lang="pt-BR"/>
                </a:p>
              </p:txBody>
            </p:sp>
            <p:sp>
              <p:nvSpPr>
                <p:cNvPr id="56" name="Freeform: Shape 55">
                  <a:extLst>
                    <a:ext uri="{FF2B5EF4-FFF2-40B4-BE49-F238E27FC236}">
                      <a16:creationId xmlns:a16="http://schemas.microsoft.com/office/drawing/2014/main" id="{6E9E73CD-FF5C-42EF-A769-DA72EF43BE21}"/>
                    </a:ext>
                  </a:extLst>
                </p:cNvPr>
                <p:cNvSpPr/>
                <p:nvPr/>
              </p:nvSpPr>
              <p:spPr>
                <a:xfrm>
                  <a:off x="779862" y="1680536"/>
                  <a:ext cx="88886" cy="104737"/>
                </a:xfrm>
                <a:custGeom>
                  <a:avLst/>
                  <a:gdLst>
                    <a:gd name="connsiteX0" fmla="*/ -580 w 88886"/>
                    <a:gd name="connsiteY0" fmla="*/ 82858 h 104737"/>
                    <a:gd name="connsiteX1" fmla="*/ -580 w 88886"/>
                    <a:gd name="connsiteY1" fmla="*/ 25082 h 104737"/>
                    <a:gd name="connsiteX2" fmla="*/ 43863 w 88886"/>
                    <a:gd name="connsiteY2" fmla="*/ -300 h 104737"/>
                    <a:gd name="connsiteX3" fmla="*/ 88306 w 88886"/>
                    <a:gd name="connsiteY3" fmla="*/ 25082 h 104737"/>
                    <a:gd name="connsiteX4" fmla="*/ 88306 w 88886"/>
                    <a:gd name="connsiteY4" fmla="*/ 82858 h 104737"/>
                    <a:gd name="connsiteX5" fmla="*/ 43863 w 88886"/>
                    <a:gd name="connsiteY5" fmla="*/ 104437 h 10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86" h="104737">
                      <a:moveTo>
                        <a:pt x="-580" y="82858"/>
                      </a:moveTo>
                      <a:lnTo>
                        <a:pt x="-580" y="25082"/>
                      </a:lnTo>
                      <a:lnTo>
                        <a:pt x="43863" y="-300"/>
                      </a:lnTo>
                      <a:lnTo>
                        <a:pt x="88306" y="25082"/>
                      </a:lnTo>
                      <a:lnTo>
                        <a:pt x="88306" y="82858"/>
                      </a:lnTo>
                      <a:lnTo>
                        <a:pt x="43863" y="104437"/>
                      </a:lnTo>
                    </a:path>
                  </a:pathLst>
                </a:custGeom>
                <a:noFill/>
                <a:ln w="9843" cap="flat">
                  <a:solidFill>
                    <a:schemeClr val="tx1"/>
                  </a:solidFill>
                  <a:prstDash val="solid"/>
                  <a:round/>
                </a:ln>
              </p:spPr>
              <p:txBody>
                <a:bodyPr rtlCol="0" anchor="ctr"/>
                <a:lstStyle/>
                <a:p>
                  <a:endParaRPr lang="pt-BR"/>
                </a:p>
              </p:txBody>
            </p:sp>
            <p:sp>
              <p:nvSpPr>
                <p:cNvPr id="57" name="Freeform: Shape 56">
                  <a:extLst>
                    <a:ext uri="{FF2B5EF4-FFF2-40B4-BE49-F238E27FC236}">
                      <a16:creationId xmlns:a16="http://schemas.microsoft.com/office/drawing/2014/main" id="{856AB1CB-0998-40B3-99DF-710E33D549DE}"/>
                    </a:ext>
                  </a:extLst>
                </p:cNvPr>
                <p:cNvSpPr/>
                <p:nvPr/>
              </p:nvSpPr>
              <p:spPr>
                <a:xfrm>
                  <a:off x="824305" y="1728880"/>
                  <a:ext cx="4938" cy="54319"/>
                </a:xfrm>
                <a:custGeom>
                  <a:avLst/>
                  <a:gdLst>
                    <a:gd name="connsiteX0" fmla="*/ -580 w 4938"/>
                    <a:gd name="connsiteY0" fmla="*/ -300 h 54319"/>
                    <a:gd name="connsiteX1" fmla="*/ -580 w 4938"/>
                    <a:gd name="connsiteY1" fmla="*/ 54019 h 54319"/>
                  </a:gdLst>
                  <a:ahLst/>
                  <a:cxnLst>
                    <a:cxn ang="0">
                      <a:pos x="connsiteX0" y="connsiteY0"/>
                    </a:cxn>
                    <a:cxn ang="0">
                      <a:pos x="connsiteX1" y="connsiteY1"/>
                    </a:cxn>
                  </a:cxnLst>
                  <a:rect l="l" t="t" r="r" b="b"/>
                  <a:pathLst>
                    <a:path w="4938" h="54319">
                      <a:moveTo>
                        <a:pt x="-580" y="-300"/>
                      </a:moveTo>
                      <a:lnTo>
                        <a:pt x="-580" y="54019"/>
                      </a:lnTo>
                    </a:path>
                  </a:pathLst>
                </a:custGeom>
                <a:noFill/>
                <a:ln w="9843" cap="flat">
                  <a:solidFill>
                    <a:schemeClr val="tx1"/>
                  </a:solidFill>
                  <a:prstDash val="solid"/>
                  <a:round/>
                </a:ln>
              </p:spPr>
              <p:txBody>
                <a:bodyPr rtlCol="0" anchor="ctr"/>
                <a:lstStyle/>
                <a:p>
                  <a:endParaRPr lang="pt-BR"/>
                </a:p>
              </p:txBody>
            </p:sp>
          </p:grpSp>
        </p:grpSp>
      </p:grpSp>
      <p:grpSp>
        <p:nvGrpSpPr>
          <p:cNvPr id="5" name="Group 4">
            <a:extLst>
              <a:ext uri="{FF2B5EF4-FFF2-40B4-BE49-F238E27FC236}">
                <a16:creationId xmlns:a16="http://schemas.microsoft.com/office/drawing/2014/main" id="{6EBD4A07-A672-4F53-A8D7-7B4A09FB7131}"/>
              </a:ext>
            </a:extLst>
          </p:cNvPr>
          <p:cNvGrpSpPr/>
          <p:nvPr/>
        </p:nvGrpSpPr>
        <p:grpSpPr>
          <a:xfrm>
            <a:off x="325726" y="2598638"/>
            <a:ext cx="10252652" cy="918150"/>
            <a:chOff x="325726" y="2598638"/>
            <a:chExt cx="10252652" cy="918150"/>
          </a:xfrm>
        </p:grpSpPr>
        <p:sp>
          <p:nvSpPr>
            <p:cNvPr id="11" name="TextBox 10">
              <a:extLst>
                <a:ext uri="{FF2B5EF4-FFF2-40B4-BE49-F238E27FC236}">
                  <a16:creationId xmlns:a16="http://schemas.microsoft.com/office/drawing/2014/main" id="{4957B436-5D53-4C44-9CF2-D2AC63A395C9}"/>
                </a:ext>
              </a:extLst>
            </p:cNvPr>
            <p:cNvSpPr txBox="1"/>
            <p:nvPr/>
          </p:nvSpPr>
          <p:spPr>
            <a:xfrm>
              <a:off x="1332776" y="2672992"/>
              <a:ext cx="9245602" cy="769441"/>
            </a:xfrm>
            <a:prstGeom prst="rect">
              <a:avLst/>
            </a:prstGeom>
            <a:noFill/>
          </p:spPr>
          <p:txBody>
            <a:bodyPr wrap="square">
              <a:spAutoFit/>
            </a:bodyPr>
            <a:lstStyle/>
            <a:p>
              <a:pPr>
                <a:spcAft>
                  <a:spcPts val="1200"/>
                </a:spcAft>
              </a:pPr>
              <a:r>
                <a:rPr lang="en-US" sz="2200" dirty="0"/>
                <a:t>The AWS account is only available for the duration of this workshop. </a:t>
              </a:r>
              <a:r>
                <a:rPr lang="en-US" sz="2200" b="1" dirty="0">
                  <a:solidFill>
                    <a:schemeClr val="accent2"/>
                  </a:solidFill>
                </a:rPr>
                <a:t>You </a:t>
              </a:r>
              <a:r>
                <a:rPr lang="en-US" sz="2200" b="1" dirty="0">
                  <a:solidFill>
                    <a:srgbClr val="35FF82"/>
                  </a:solidFill>
                </a:rPr>
                <a:t>will lose </a:t>
              </a:r>
              <a:r>
                <a:rPr lang="en-US" sz="2200" b="1" dirty="0">
                  <a:solidFill>
                    <a:schemeClr val="accent2"/>
                  </a:solidFill>
                </a:rPr>
                <a:t>access to the account once the workshop is complete.</a:t>
              </a:r>
            </a:p>
          </p:txBody>
        </p:sp>
        <p:grpSp>
          <p:nvGrpSpPr>
            <p:cNvPr id="60" name="Group 59">
              <a:extLst>
                <a:ext uri="{FF2B5EF4-FFF2-40B4-BE49-F238E27FC236}">
                  <a16:creationId xmlns:a16="http://schemas.microsoft.com/office/drawing/2014/main" id="{71B618C2-2AFC-4836-B7E3-841150BC90E9}"/>
                </a:ext>
              </a:extLst>
            </p:cNvPr>
            <p:cNvGrpSpPr/>
            <p:nvPr/>
          </p:nvGrpSpPr>
          <p:grpSpPr>
            <a:xfrm>
              <a:off x="325726" y="2598638"/>
              <a:ext cx="918150" cy="918150"/>
              <a:chOff x="325726" y="3874583"/>
              <a:chExt cx="918150" cy="918150"/>
            </a:xfrm>
          </p:grpSpPr>
          <p:sp>
            <p:nvSpPr>
              <p:cNvPr id="23" name="Oval 22">
                <a:extLst>
                  <a:ext uri="{FF2B5EF4-FFF2-40B4-BE49-F238E27FC236}">
                    <a16:creationId xmlns:a16="http://schemas.microsoft.com/office/drawing/2014/main" id="{161F6AF8-6A00-4ECE-87B9-1F3A196A2C72}"/>
                  </a:ext>
                </a:extLst>
              </p:cNvPr>
              <p:cNvSpPr/>
              <p:nvPr/>
            </p:nvSpPr>
            <p:spPr>
              <a:xfrm>
                <a:off x="325726" y="3874583"/>
                <a:ext cx="918150" cy="918150"/>
              </a:xfrm>
              <a:prstGeom prst="ellipse">
                <a:avLst/>
              </a:prstGeom>
              <a:noFill/>
              <a:ln>
                <a:gradFill flip="none" rotWithShape="1">
                  <a:gsLst>
                    <a:gs pos="0">
                      <a:schemeClr val="accent4"/>
                    </a:gs>
                    <a:gs pos="8300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err="1"/>
              </a:p>
            </p:txBody>
          </p:sp>
          <p:pic>
            <p:nvPicPr>
              <p:cNvPr id="22" name="Graphic 21">
                <a:extLst>
                  <a:ext uri="{FF2B5EF4-FFF2-40B4-BE49-F238E27FC236}">
                    <a16:creationId xmlns:a16="http://schemas.microsoft.com/office/drawing/2014/main" id="{092E0D99-3ED2-45E5-93AA-B80EDA3F99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0081" y="3948938"/>
                <a:ext cx="769440" cy="769440"/>
              </a:xfrm>
              <a:prstGeom prst="rect">
                <a:avLst/>
              </a:prstGeom>
            </p:spPr>
          </p:pic>
        </p:grpSp>
      </p:grpSp>
      <p:grpSp>
        <p:nvGrpSpPr>
          <p:cNvPr id="6" name="Group 5">
            <a:extLst>
              <a:ext uri="{FF2B5EF4-FFF2-40B4-BE49-F238E27FC236}">
                <a16:creationId xmlns:a16="http://schemas.microsoft.com/office/drawing/2014/main" id="{64B752C6-BCDF-486D-A206-5798CDDBDD26}"/>
              </a:ext>
            </a:extLst>
          </p:cNvPr>
          <p:cNvGrpSpPr/>
          <p:nvPr/>
        </p:nvGrpSpPr>
        <p:grpSpPr>
          <a:xfrm>
            <a:off x="325726" y="3874583"/>
            <a:ext cx="11612274" cy="918150"/>
            <a:chOff x="325726" y="3874583"/>
            <a:chExt cx="11612274" cy="918150"/>
          </a:xfrm>
        </p:grpSpPr>
        <p:sp>
          <p:nvSpPr>
            <p:cNvPr id="18" name="TextBox 17">
              <a:extLst>
                <a:ext uri="{FF2B5EF4-FFF2-40B4-BE49-F238E27FC236}">
                  <a16:creationId xmlns:a16="http://schemas.microsoft.com/office/drawing/2014/main" id="{05F960CE-2C52-4FFD-8FC2-E00D18262964}"/>
                </a:ext>
              </a:extLst>
            </p:cNvPr>
            <p:cNvSpPr txBox="1"/>
            <p:nvPr/>
          </p:nvSpPr>
          <p:spPr>
            <a:xfrm>
              <a:off x="1332776" y="3948936"/>
              <a:ext cx="10605224" cy="769441"/>
            </a:xfrm>
            <a:prstGeom prst="rect">
              <a:avLst/>
            </a:prstGeom>
            <a:noFill/>
          </p:spPr>
          <p:txBody>
            <a:bodyPr wrap="square">
              <a:spAutoFit/>
            </a:bodyPr>
            <a:lstStyle/>
            <a:p>
              <a:pPr>
                <a:spcAft>
                  <a:spcPts val="1200"/>
                </a:spcAft>
              </a:pPr>
              <a:r>
                <a:rPr lang="en-US" sz="2200" dirty="0"/>
                <a:t>Any optional pre-provisioned infrastructure is deployed to a specific AWS Region. Make sure that you are working in this Region; other Regions are blocked.</a:t>
              </a:r>
            </a:p>
          </p:txBody>
        </p:sp>
        <p:grpSp>
          <p:nvGrpSpPr>
            <p:cNvPr id="59" name="Group 58">
              <a:extLst>
                <a:ext uri="{FF2B5EF4-FFF2-40B4-BE49-F238E27FC236}">
                  <a16:creationId xmlns:a16="http://schemas.microsoft.com/office/drawing/2014/main" id="{1DA27336-9983-42A3-A2E7-F1EE4A263B97}"/>
                </a:ext>
              </a:extLst>
            </p:cNvPr>
            <p:cNvGrpSpPr/>
            <p:nvPr/>
          </p:nvGrpSpPr>
          <p:grpSpPr>
            <a:xfrm>
              <a:off x="325726" y="3874583"/>
              <a:ext cx="918150" cy="918150"/>
              <a:chOff x="325726" y="2598638"/>
              <a:chExt cx="918150" cy="918150"/>
            </a:xfrm>
          </p:grpSpPr>
          <p:sp>
            <p:nvSpPr>
              <p:cNvPr id="16" name="Oval 15">
                <a:extLst>
                  <a:ext uri="{FF2B5EF4-FFF2-40B4-BE49-F238E27FC236}">
                    <a16:creationId xmlns:a16="http://schemas.microsoft.com/office/drawing/2014/main" id="{CC828CA1-8700-49A8-8A45-63D1658CD63A}"/>
                  </a:ext>
                </a:extLst>
              </p:cNvPr>
              <p:cNvSpPr/>
              <p:nvPr/>
            </p:nvSpPr>
            <p:spPr>
              <a:xfrm>
                <a:off x="325726" y="2598638"/>
                <a:ext cx="918150" cy="918150"/>
              </a:xfrm>
              <a:prstGeom prst="ellipse">
                <a:avLst/>
              </a:prstGeom>
              <a:noFill/>
              <a:ln>
                <a:gradFill flip="none" rotWithShape="1">
                  <a:gsLst>
                    <a:gs pos="0">
                      <a:schemeClr val="accent4"/>
                    </a:gs>
                    <a:gs pos="8300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err="1"/>
              </a:p>
            </p:txBody>
          </p:sp>
          <p:pic>
            <p:nvPicPr>
              <p:cNvPr id="15" name="Graphic 14">
                <a:extLst>
                  <a:ext uri="{FF2B5EF4-FFF2-40B4-BE49-F238E27FC236}">
                    <a16:creationId xmlns:a16="http://schemas.microsoft.com/office/drawing/2014/main" id="{9837C21A-2F20-4C11-BE39-7C1DBC1C5D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0081" y="2672993"/>
                <a:ext cx="769440" cy="769440"/>
              </a:xfrm>
              <a:prstGeom prst="rect">
                <a:avLst/>
              </a:prstGeom>
            </p:spPr>
          </p:pic>
        </p:grpSp>
      </p:grpSp>
      <p:grpSp>
        <p:nvGrpSpPr>
          <p:cNvPr id="8" name="Group 7">
            <a:extLst>
              <a:ext uri="{FF2B5EF4-FFF2-40B4-BE49-F238E27FC236}">
                <a16:creationId xmlns:a16="http://schemas.microsoft.com/office/drawing/2014/main" id="{F6D8DDBD-D415-44F7-91AD-07FECE3039AA}"/>
              </a:ext>
            </a:extLst>
          </p:cNvPr>
          <p:cNvGrpSpPr/>
          <p:nvPr/>
        </p:nvGrpSpPr>
        <p:grpSpPr>
          <a:xfrm>
            <a:off x="325726" y="5150527"/>
            <a:ext cx="10239385" cy="918150"/>
            <a:chOff x="325726" y="5150527"/>
            <a:chExt cx="10239385" cy="918150"/>
          </a:xfrm>
        </p:grpSpPr>
        <p:sp>
          <p:nvSpPr>
            <p:cNvPr id="21" name="TextBox 20">
              <a:extLst>
                <a:ext uri="{FF2B5EF4-FFF2-40B4-BE49-F238E27FC236}">
                  <a16:creationId xmlns:a16="http://schemas.microsoft.com/office/drawing/2014/main" id="{75804DE6-B6BA-49BE-A22B-A094D8E902B8}"/>
                </a:ext>
              </a:extLst>
            </p:cNvPr>
            <p:cNvSpPr txBox="1"/>
            <p:nvPr/>
          </p:nvSpPr>
          <p:spPr>
            <a:xfrm>
              <a:off x="1332776" y="5224881"/>
              <a:ext cx="9232335" cy="769441"/>
            </a:xfrm>
            <a:prstGeom prst="rect">
              <a:avLst/>
            </a:prstGeom>
            <a:noFill/>
          </p:spPr>
          <p:txBody>
            <a:bodyPr wrap="square">
              <a:spAutoFit/>
            </a:bodyPr>
            <a:lstStyle/>
            <a:p>
              <a:pPr>
                <a:spcAft>
                  <a:spcPts val="1200"/>
                </a:spcAft>
              </a:pPr>
              <a:r>
                <a:rPr lang="en-US" sz="2200" dirty="0"/>
                <a:t>Review the terms and conditions of the event. </a:t>
              </a:r>
              <a:r>
                <a:rPr lang="en-US" sz="2200" b="1" dirty="0">
                  <a:solidFill>
                    <a:schemeClr val="accent2"/>
                  </a:solidFill>
                </a:rPr>
                <a:t>Do not upload any personal or confidential information to the account.</a:t>
              </a:r>
            </a:p>
          </p:txBody>
        </p:sp>
        <p:grpSp>
          <p:nvGrpSpPr>
            <p:cNvPr id="61" name="Group 60">
              <a:extLst>
                <a:ext uri="{FF2B5EF4-FFF2-40B4-BE49-F238E27FC236}">
                  <a16:creationId xmlns:a16="http://schemas.microsoft.com/office/drawing/2014/main" id="{0FD4FD5A-1091-4CFF-9207-EE7CEFD38521}"/>
                </a:ext>
              </a:extLst>
            </p:cNvPr>
            <p:cNvGrpSpPr/>
            <p:nvPr/>
          </p:nvGrpSpPr>
          <p:grpSpPr>
            <a:xfrm>
              <a:off x="325726" y="5150527"/>
              <a:ext cx="918150" cy="918150"/>
              <a:chOff x="325726" y="5150527"/>
              <a:chExt cx="918150" cy="918150"/>
            </a:xfrm>
          </p:grpSpPr>
          <p:sp>
            <p:nvSpPr>
              <p:cNvPr id="24" name="Oval 23">
                <a:extLst>
                  <a:ext uri="{FF2B5EF4-FFF2-40B4-BE49-F238E27FC236}">
                    <a16:creationId xmlns:a16="http://schemas.microsoft.com/office/drawing/2014/main" id="{F8D02EFD-3634-40BC-A8F5-C0BE47D9A3D4}"/>
                  </a:ext>
                </a:extLst>
              </p:cNvPr>
              <p:cNvSpPr/>
              <p:nvPr/>
            </p:nvSpPr>
            <p:spPr>
              <a:xfrm>
                <a:off x="325726" y="5150527"/>
                <a:ext cx="918150" cy="918150"/>
              </a:xfrm>
              <a:prstGeom prst="ellipse">
                <a:avLst/>
              </a:prstGeom>
              <a:noFill/>
              <a:ln>
                <a:gradFill flip="none" rotWithShape="1">
                  <a:gsLst>
                    <a:gs pos="0">
                      <a:schemeClr val="accent4"/>
                    </a:gs>
                    <a:gs pos="8300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err="1"/>
              </a:p>
            </p:txBody>
          </p:sp>
          <p:pic>
            <p:nvPicPr>
              <p:cNvPr id="26" name="Graphic 25">
                <a:extLst>
                  <a:ext uri="{FF2B5EF4-FFF2-40B4-BE49-F238E27FC236}">
                    <a16:creationId xmlns:a16="http://schemas.microsoft.com/office/drawing/2014/main" id="{23267C84-E987-4BD3-A28D-92497DAC94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140" y="5346622"/>
                <a:ext cx="381322" cy="525960"/>
              </a:xfrm>
              <a:prstGeom prst="rect">
                <a:avLst/>
              </a:prstGeom>
            </p:spPr>
          </p:pic>
        </p:grpSp>
      </p:grpSp>
    </p:spTree>
    <p:extLst>
      <p:ext uri="{BB962C8B-B14F-4D97-AF65-F5344CB8AC3E}">
        <p14:creationId xmlns:p14="http://schemas.microsoft.com/office/powerpoint/2010/main" val="2700604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857A-CB4D-E95D-208A-5875DBD6D521}"/>
              </a:ext>
            </a:extLst>
          </p:cNvPr>
          <p:cNvSpPr>
            <a:spLocks noGrp="1"/>
          </p:cNvSpPr>
          <p:nvPr>
            <p:ph type="title"/>
          </p:nvPr>
        </p:nvSpPr>
        <p:spPr>
          <a:xfrm>
            <a:off x="304800" y="304800"/>
            <a:ext cx="11582400" cy="638175"/>
          </a:xfrm>
        </p:spPr>
        <p:txBody>
          <a:bodyPr/>
          <a:lstStyle/>
          <a:p>
            <a:r>
              <a:rPr lang="en-US" dirty="0"/>
              <a:t>Step 1: Sign in using your preferred method</a:t>
            </a:r>
          </a:p>
        </p:txBody>
      </p:sp>
      <p:grpSp>
        <p:nvGrpSpPr>
          <p:cNvPr id="17" name="Group 16">
            <a:extLst>
              <a:ext uri="{FF2B5EF4-FFF2-40B4-BE49-F238E27FC236}">
                <a16:creationId xmlns:a16="http://schemas.microsoft.com/office/drawing/2014/main" id="{C77DA6B5-9C7C-4F12-8AE1-DDACD8A792C7}"/>
              </a:ext>
            </a:extLst>
          </p:cNvPr>
          <p:cNvGrpSpPr/>
          <p:nvPr/>
        </p:nvGrpSpPr>
        <p:grpSpPr>
          <a:xfrm>
            <a:off x="304800" y="1227863"/>
            <a:ext cx="7221683" cy="4973765"/>
            <a:chOff x="1518457" y="1227863"/>
            <a:chExt cx="7221683" cy="4973765"/>
          </a:xfrm>
        </p:grpSpPr>
        <p:pic>
          <p:nvPicPr>
            <p:cNvPr id="8" name="Picture 7">
              <a:extLst>
                <a:ext uri="{FF2B5EF4-FFF2-40B4-BE49-F238E27FC236}">
                  <a16:creationId xmlns:a16="http://schemas.microsoft.com/office/drawing/2014/main" id="{EBFCCC83-F67A-440B-AEAD-E1DABCA2AAD2}"/>
                </a:ext>
              </a:extLst>
            </p:cNvPr>
            <p:cNvPicPr>
              <a:picLocks noChangeAspect="1"/>
            </p:cNvPicPr>
            <p:nvPr/>
          </p:nvPicPr>
          <p:blipFill>
            <a:blip r:embed="rId2"/>
            <a:stretch>
              <a:fillRect/>
            </a:stretch>
          </p:blipFill>
          <p:spPr>
            <a:xfrm>
              <a:off x="1522861" y="1530351"/>
              <a:ext cx="7217279" cy="4670004"/>
            </a:xfrm>
            <a:prstGeom prst="rect">
              <a:avLst/>
            </a:prstGeom>
          </p:spPr>
        </p:pic>
        <p:grpSp>
          <p:nvGrpSpPr>
            <p:cNvPr id="9" name="Graphic 3">
              <a:extLst>
                <a:ext uri="{FF2B5EF4-FFF2-40B4-BE49-F238E27FC236}">
                  <a16:creationId xmlns:a16="http://schemas.microsoft.com/office/drawing/2014/main" id="{404911EB-F0A3-48D1-BDDE-318BC9D04048}"/>
                </a:ext>
              </a:extLst>
            </p:cNvPr>
            <p:cNvGrpSpPr/>
            <p:nvPr/>
          </p:nvGrpSpPr>
          <p:grpSpPr>
            <a:xfrm>
              <a:off x="1518457" y="1227863"/>
              <a:ext cx="7221683" cy="4973765"/>
              <a:chOff x="1518457" y="1227863"/>
              <a:chExt cx="7221683" cy="4973765"/>
            </a:xfrm>
            <a:noFill/>
          </p:grpSpPr>
          <p:sp>
            <p:nvSpPr>
              <p:cNvPr id="10" name="Freeform: Shape 9">
                <a:extLst>
                  <a:ext uri="{FF2B5EF4-FFF2-40B4-BE49-F238E27FC236}">
                    <a16:creationId xmlns:a16="http://schemas.microsoft.com/office/drawing/2014/main" id="{823D45AB-52C2-48C3-9566-44E5F589ADEA}"/>
                  </a:ext>
                </a:extLst>
              </p:cNvPr>
              <p:cNvSpPr/>
              <p:nvPr/>
            </p:nvSpPr>
            <p:spPr>
              <a:xfrm>
                <a:off x="1518457" y="1227863"/>
                <a:ext cx="7221683" cy="4973765"/>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11" name="Freeform: Shape 10">
                <a:extLst>
                  <a:ext uri="{FF2B5EF4-FFF2-40B4-BE49-F238E27FC236}">
                    <a16:creationId xmlns:a16="http://schemas.microsoft.com/office/drawing/2014/main" id="{9C54F328-36BC-4DC2-BA9B-1ABC92BAF260}"/>
                  </a:ext>
                </a:extLst>
              </p:cNvPr>
              <p:cNvSpPr/>
              <p:nvPr/>
            </p:nvSpPr>
            <p:spPr>
              <a:xfrm>
                <a:off x="1518457" y="1523384"/>
                <a:ext cx="7217279" cy="5750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2" name="Freeform: Shape 11">
                <a:extLst>
                  <a:ext uri="{FF2B5EF4-FFF2-40B4-BE49-F238E27FC236}">
                    <a16:creationId xmlns:a16="http://schemas.microsoft.com/office/drawing/2014/main" id="{F15D9E69-A463-47B2-A25D-04DC15118907}"/>
                  </a:ext>
                </a:extLst>
              </p:cNvPr>
              <p:cNvSpPr/>
              <p:nvPr/>
            </p:nvSpPr>
            <p:spPr>
              <a:xfrm>
                <a:off x="1608593"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C8828892-B9F7-406D-BD0F-4D4900FD097F}"/>
                  </a:ext>
                </a:extLst>
              </p:cNvPr>
              <p:cNvSpPr/>
              <p:nvPr/>
            </p:nvSpPr>
            <p:spPr>
              <a:xfrm>
                <a:off x="1831492"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96268386-F3B9-4FD8-BBB7-87DDE9FEC4A3}"/>
                  </a:ext>
                </a:extLst>
              </p:cNvPr>
              <p:cNvSpPr/>
              <p:nvPr/>
            </p:nvSpPr>
            <p:spPr>
              <a:xfrm>
                <a:off x="2054375"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5" name="Freeform: Shape 14">
                <a:extLst>
                  <a:ext uri="{FF2B5EF4-FFF2-40B4-BE49-F238E27FC236}">
                    <a16:creationId xmlns:a16="http://schemas.microsoft.com/office/drawing/2014/main" id="{5E454A40-A987-4332-8A7B-767E5DE58663}"/>
                  </a:ext>
                </a:extLst>
              </p:cNvPr>
              <p:cNvSpPr/>
              <p:nvPr/>
            </p:nvSpPr>
            <p:spPr>
              <a:xfrm>
                <a:off x="8516447" y="1314001"/>
                <a:ext cx="132118" cy="132016"/>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16" name="Freeform: Shape 15">
                <a:extLst>
                  <a:ext uri="{FF2B5EF4-FFF2-40B4-BE49-F238E27FC236}">
                    <a16:creationId xmlns:a16="http://schemas.microsoft.com/office/drawing/2014/main" id="{9C703F8E-85FC-4E73-9875-25FF7337CE6D}"/>
                  </a:ext>
                </a:extLst>
              </p:cNvPr>
              <p:cNvSpPr/>
              <p:nvPr/>
            </p:nvSpPr>
            <p:spPr>
              <a:xfrm>
                <a:off x="2277258" y="1314001"/>
                <a:ext cx="6147614" cy="132016"/>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grpSp>
      <p:grpSp>
        <p:nvGrpSpPr>
          <p:cNvPr id="3" name="Group 2">
            <a:extLst>
              <a:ext uri="{FF2B5EF4-FFF2-40B4-BE49-F238E27FC236}">
                <a16:creationId xmlns:a16="http://schemas.microsoft.com/office/drawing/2014/main" id="{380F6027-3646-4789-925D-C717B4271397}"/>
              </a:ext>
            </a:extLst>
          </p:cNvPr>
          <p:cNvGrpSpPr/>
          <p:nvPr/>
        </p:nvGrpSpPr>
        <p:grpSpPr>
          <a:xfrm>
            <a:off x="6332764" y="4563337"/>
            <a:ext cx="5859236" cy="1066800"/>
            <a:chOff x="6332764" y="4563337"/>
            <a:chExt cx="5859236" cy="1066800"/>
          </a:xfrm>
        </p:grpSpPr>
        <p:sp>
          <p:nvSpPr>
            <p:cNvPr id="26" name="Freeform: Shape 25">
              <a:extLst>
                <a:ext uri="{FF2B5EF4-FFF2-40B4-BE49-F238E27FC236}">
                  <a16:creationId xmlns:a16="http://schemas.microsoft.com/office/drawing/2014/main" id="{E4F69F6F-A696-4DAA-8E56-ECC8A39645AA}"/>
                </a:ext>
              </a:extLst>
            </p:cNvPr>
            <p:cNvSpPr/>
            <p:nvPr/>
          </p:nvSpPr>
          <p:spPr>
            <a:xfrm flipH="1">
              <a:off x="6332764" y="4563337"/>
              <a:ext cx="5859236" cy="1066800"/>
            </a:xfrm>
            <a:custGeom>
              <a:avLst/>
              <a:gdLst>
                <a:gd name="connsiteX0" fmla="*/ 5859236 w 5859236"/>
                <a:gd name="connsiteY0" fmla="*/ 0 h 1066800"/>
                <a:gd name="connsiteX1" fmla="*/ 5402036 w 5859236"/>
                <a:gd name="connsiteY1" fmla="*/ 0 h 1066800"/>
                <a:gd name="connsiteX2" fmla="*/ 5242016 w 5859236"/>
                <a:gd name="connsiteY2" fmla="*/ 0 h 1066800"/>
                <a:gd name="connsiteX3" fmla="*/ 0 w 5859236"/>
                <a:gd name="connsiteY3" fmla="*/ 0 h 1066800"/>
                <a:gd name="connsiteX4" fmla="*/ 0 w 5859236"/>
                <a:gd name="connsiteY4" fmla="*/ 1066800 h 1066800"/>
                <a:gd name="connsiteX5" fmla="*/ 5402036 w 5859236"/>
                <a:gd name="connsiteY5" fmla="*/ 1066800 h 1066800"/>
                <a:gd name="connsiteX6" fmla="*/ 5402036 w 5859236"/>
                <a:gd name="connsiteY6" fmla="*/ 1066799 h 1066800"/>
                <a:gd name="connsiteX7" fmla="*/ 5859236 w 5859236"/>
                <a:gd name="connsiteY7" fmla="*/ 1066799 h 1066800"/>
                <a:gd name="connsiteX8" fmla="*/ 5562056 w 5859236"/>
                <a:gd name="connsiteY8" fmla="*/ 533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236" h="1066800">
                  <a:moveTo>
                    <a:pt x="5859236" y="0"/>
                  </a:moveTo>
                  <a:lnTo>
                    <a:pt x="5402036" y="0"/>
                  </a:lnTo>
                  <a:lnTo>
                    <a:pt x="5242016" y="0"/>
                  </a:lnTo>
                  <a:lnTo>
                    <a:pt x="0" y="0"/>
                  </a:lnTo>
                  <a:lnTo>
                    <a:pt x="0" y="1066800"/>
                  </a:lnTo>
                  <a:lnTo>
                    <a:pt x="5402036" y="1066800"/>
                  </a:lnTo>
                  <a:lnTo>
                    <a:pt x="5402036" y="1066799"/>
                  </a:lnTo>
                  <a:lnTo>
                    <a:pt x="5859236" y="1066799"/>
                  </a:lnTo>
                  <a:lnTo>
                    <a:pt x="5562056" y="533400"/>
                  </a:lnTo>
                  <a:close/>
                </a:path>
              </a:pathLst>
            </a:custGeom>
            <a:gradFill flip="none" rotWithShape="1">
              <a:gsLst>
                <a:gs pos="100000">
                  <a:schemeClr val="accent1"/>
                </a:gs>
                <a:gs pos="17000">
                  <a:srgbClr val="5600C2"/>
                </a:gs>
              </a:gsLst>
              <a:lin ang="10800000" scaled="1"/>
              <a:tileRect/>
            </a:gra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a:lnSpc>
                  <a:spcPct val="80000"/>
                </a:lnSpc>
              </a:pPr>
              <a:endParaRPr lang="pt-BR" sz="1600" dirty="0" err="1">
                <a:solidFill>
                  <a:schemeClr val="bg1"/>
                </a:solidFill>
                <a:cs typeface="Amazon Ember Display" panose="020F0603020204020204" pitchFamily="34" charset="0"/>
              </a:endParaRPr>
            </a:p>
          </p:txBody>
        </p:sp>
        <p:sp>
          <p:nvSpPr>
            <p:cNvPr id="7" name="Text Placeholder 2">
              <a:extLst>
                <a:ext uri="{FF2B5EF4-FFF2-40B4-BE49-F238E27FC236}">
                  <a16:creationId xmlns:a16="http://schemas.microsoft.com/office/drawing/2014/main" id="{BA3DD7CB-2973-446E-BCD6-DC8DDE215CBA}"/>
                </a:ext>
              </a:extLst>
            </p:cNvPr>
            <p:cNvSpPr txBox="1">
              <a:spLocks/>
            </p:cNvSpPr>
            <p:nvPr/>
          </p:nvSpPr>
          <p:spPr>
            <a:xfrm>
              <a:off x="6840764" y="4854013"/>
              <a:ext cx="5122636" cy="4247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Display" panose="020F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r">
                <a:buNone/>
              </a:pPr>
              <a:r>
                <a:rPr lang="en-US" dirty="0">
                  <a:latin typeface="+mn-lt"/>
                  <a:hlinkClick r:id="rId3">
                    <a:extLst>
                      <a:ext uri="{A12FA001-AC4F-418D-AE19-62706E023703}">
                        <ahyp:hlinkClr xmlns:ahyp="http://schemas.microsoft.com/office/drawing/2018/hyperlinkcolor" val="tx"/>
                      </a:ext>
                    </a:extLst>
                  </a:hlinkClick>
                </a:rPr>
                <a:t>https://catalog.workshops.aws/join</a:t>
              </a:r>
              <a:endParaRPr lang="en-US" dirty="0">
                <a:latin typeface="+mn-lt"/>
              </a:endParaRPr>
            </a:p>
          </p:txBody>
        </p:sp>
      </p:grpSp>
    </p:spTree>
    <p:extLst>
      <p:ext uri="{BB962C8B-B14F-4D97-AF65-F5344CB8AC3E}">
        <p14:creationId xmlns:p14="http://schemas.microsoft.com/office/powerpoint/2010/main" val="23387540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C5599-FDF5-8C54-21E9-16DC16CC305D}"/>
              </a:ext>
            </a:extLst>
          </p:cNvPr>
          <p:cNvSpPr>
            <a:spLocks noGrp="1"/>
          </p:cNvSpPr>
          <p:nvPr>
            <p:ph type="title"/>
          </p:nvPr>
        </p:nvSpPr>
        <p:spPr>
          <a:xfrm>
            <a:off x="304800" y="304800"/>
            <a:ext cx="11582400" cy="638175"/>
          </a:xfrm>
        </p:spPr>
        <p:txBody>
          <a:bodyPr/>
          <a:lstStyle/>
          <a:p>
            <a:r>
              <a:rPr lang="en-US" dirty="0"/>
              <a:t>Step 2: Enter the event access code</a:t>
            </a:r>
          </a:p>
        </p:txBody>
      </p:sp>
      <p:grpSp>
        <p:nvGrpSpPr>
          <p:cNvPr id="15" name="Group 14">
            <a:extLst>
              <a:ext uri="{FF2B5EF4-FFF2-40B4-BE49-F238E27FC236}">
                <a16:creationId xmlns:a16="http://schemas.microsoft.com/office/drawing/2014/main" id="{84DAF268-1DB6-4B8D-A39F-3C3A8ABDEB4E}"/>
              </a:ext>
            </a:extLst>
          </p:cNvPr>
          <p:cNvGrpSpPr/>
          <p:nvPr/>
        </p:nvGrpSpPr>
        <p:grpSpPr>
          <a:xfrm>
            <a:off x="304800" y="1227863"/>
            <a:ext cx="8202757" cy="4982436"/>
            <a:chOff x="3684443" y="1227863"/>
            <a:chExt cx="8202757" cy="4982436"/>
          </a:xfrm>
        </p:grpSpPr>
        <p:pic>
          <p:nvPicPr>
            <p:cNvPr id="14" name="Picture 13">
              <a:extLst>
                <a:ext uri="{FF2B5EF4-FFF2-40B4-BE49-F238E27FC236}">
                  <a16:creationId xmlns:a16="http://schemas.microsoft.com/office/drawing/2014/main" id="{8945434F-AF05-4305-ABC5-29235749DD72}"/>
                </a:ext>
              </a:extLst>
            </p:cNvPr>
            <p:cNvPicPr>
              <a:picLocks noChangeAspect="1"/>
            </p:cNvPicPr>
            <p:nvPr/>
          </p:nvPicPr>
          <p:blipFill>
            <a:blip r:embed="rId2"/>
            <a:stretch>
              <a:fillRect/>
            </a:stretch>
          </p:blipFill>
          <p:spPr>
            <a:xfrm>
              <a:off x="3688847" y="1530350"/>
              <a:ext cx="8198352" cy="4679949"/>
            </a:xfrm>
            <a:prstGeom prst="rect">
              <a:avLst/>
            </a:prstGeom>
          </p:spPr>
        </p:pic>
        <p:grpSp>
          <p:nvGrpSpPr>
            <p:cNvPr id="6" name="Graphic 3">
              <a:extLst>
                <a:ext uri="{FF2B5EF4-FFF2-40B4-BE49-F238E27FC236}">
                  <a16:creationId xmlns:a16="http://schemas.microsoft.com/office/drawing/2014/main" id="{11F9057C-6094-45D5-BF56-B0AE47720B5B}"/>
                </a:ext>
              </a:extLst>
            </p:cNvPr>
            <p:cNvGrpSpPr/>
            <p:nvPr/>
          </p:nvGrpSpPr>
          <p:grpSpPr>
            <a:xfrm>
              <a:off x="3684443" y="1227863"/>
              <a:ext cx="8202757" cy="4982435"/>
              <a:chOff x="537383" y="1227863"/>
              <a:chExt cx="8202757" cy="4982435"/>
            </a:xfrm>
            <a:noFill/>
          </p:grpSpPr>
          <p:sp>
            <p:nvSpPr>
              <p:cNvPr id="7" name="Freeform: Shape 6">
                <a:extLst>
                  <a:ext uri="{FF2B5EF4-FFF2-40B4-BE49-F238E27FC236}">
                    <a16:creationId xmlns:a16="http://schemas.microsoft.com/office/drawing/2014/main" id="{C9C1CD35-D886-41B5-A107-15034D6A53D8}"/>
                  </a:ext>
                </a:extLst>
              </p:cNvPr>
              <p:cNvSpPr/>
              <p:nvPr/>
            </p:nvSpPr>
            <p:spPr>
              <a:xfrm>
                <a:off x="541787" y="1227863"/>
                <a:ext cx="8198353" cy="4982435"/>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8" name="Freeform: Shape 7">
                <a:extLst>
                  <a:ext uri="{FF2B5EF4-FFF2-40B4-BE49-F238E27FC236}">
                    <a16:creationId xmlns:a16="http://schemas.microsoft.com/office/drawing/2014/main" id="{DF43D982-1D8B-4BFF-927B-0DB7275AD393}"/>
                  </a:ext>
                </a:extLst>
              </p:cNvPr>
              <p:cNvSpPr/>
              <p:nvPr/>
            </p:nvSpPr>
            <p:spPr>
              <a:xfrm>
                <a:off x="537383" y="1523384"/>
                <a:ext cx="8198353" cy="132016"/>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9" name="Freeform: Shape 8">
                <a:extLst>
                  <a:ext uri="{FF2B5EF4-FFF2-40B4-BE49-F238E27FC236}">
                    <a16:creationId xmlns:a16="http://schemas.microsoft.com/office/drawing/2014/main" id="{F84449D1-3196-411E-A874-DEBBBFE9040F}"/>
                  </a:ext>
                </a:extLst>
              </p:cNvPr>
              <p:cNvSpPr/>
              <p:nvPr/>
            </p:nvSpPr>
            <p:spPr>
              <a:xfrm>
                <a:off x="631407"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0" name="Freeform: Shape 9">
                <a:extLst>
                  <a:ext uri="{FF2B5EF4-FFF2-40B4-BE49-F238E27FC236}">
                    <a16:creationId xmlns:a16="http://schemas.microsoft.com/office/drawing/2014/main" id="{AD2B063A-DB91-4A4B-AFCB-CE071EBFB3FA}"/>
                  </a:ext>
                </a:extLst>
              </p:cNvPr>
              <p:cNvSpPr/>
              <p:nvPr/>
            </p:nvSpPr>
            <p:spPr>
              <a:xfrm>
                <a:off x="854306"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1" name="Freeform: Shape 10">
                <a:extLst>
                  <a:ext uri="{FF2B5EF4-FFF2-40B4-BE49-F238E27FC236}">
                    <a16:creationId xmlns:a16="http://schemas.microsoft.com/office/drawing/2014/main" id="{61A44AE7-0C76-4F4F-8DAC-EA293A274987}"/>
                  </a:ext>
                </a:extLst>
              </p:cNvPr>
              <p:cNvSpPr/>
              <p:nvPr/>
            </p:nvSpPr>
            <p:spPr>
              <a:xfrm>
                <a:off x="1077189" y="1314001"/>
                <a:ext cx="132117" cy="132016"/>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2" name="Freeform: Shape 11">
                <a:extLst>
                  <a:ext uri="{FF2B5EF4-FFF2-40B4-BE49-F238E27FC236}">
                    <a16:creationId xmlns:a16="http://schemas.microsoft.com/office/drawing/2014/main" id="{A87720F6-EA5E-47E2-94E1-05DCC100A14E}"/>
                  </a:ext>
                </a:extLst>
              </p:cNvPr>
              <p:cNvSpPr/>
              <p:nvPr/>
            </p:nvSpPr>
            <p:spPr>
              <a:xfrm>
                <a:off x="8516447" y="1314001"/>
                <a:ext cx="132118" cy="132016"/>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AD243D26-684F-483D-98E5-6B6B33A1AE14}"/>
                  </a:ext>
                </a:extLst>
              </p:cNvPr>
              <p:cNvSpPr/>
              <p:nvPr/>
            </p:nvSpPr>
            <p:spPr>
              <a:xfrm>
                <a:off x="1300073" y="1314001"/>
                <a:ext cx="7124800" cy="132016"/>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grpSp>
      <p:grpSp>
        <p:nvGrpSpPr>
          <p:cNvPr id="22" name="Group 21">
            <a:extLst>
              <a:ext uri="{FF2B5EF4-FFF2-40B4-BE49-F238E27FC236}">
                <a16:creationId xmlns:a16="http://schemas.microsoft.com/office/drawing/2014/main" id="{4616D3B1-0E64-4893-AD6E-A0537D687767}"/>
              </a:ext>
            </a:extLst>
          </p:cNvPr>
          <p:cNvGrpSpPr/>
          <p:nvPr/>
        </p:nvGrpSpPr>
        <p:grpSpPr>
          <a:xfrm>
            <a:off x="6332764" y="4563337"/>
            <a:ext cx="5859236" cy="1066800"/>
            <a:chOff x="6332764" y="4563337"/>
            <a:chExt cx="5859236" cy="1066800"/>
          </a:xfrm>
        </p:grpSpPr>
        <p:sp>
          <p:nvSpPr>
            <p:cNvPr id="23" name="Freeform: Shape 22">
              <a:extLst>
                <a:ext uri="{FF2B5EF4-FFF2-40B4-BE49-F238E27FC236}">
                  <a16:creationId xmlns:a16="http://schemas.microsoft.com/office/drawing/2014/main" id="{6908ABB7-5CB0-4BE1-A5F3-FDB61AF672E7}"/>
                </a:ext>
              </a:extLst>
            </p:cNvPr>
            <p:cNvSpPr/>
            <p:nvPr/>
          </p:nvSpPr>
          <p:spPr>
            <a:xfrm flipH="1">
              <a:off x="6332764" y="4563337"/>
              <a:ext cx="5859236" cy="1066800"/>
            </a:xfrm>
            <a:custGeom>
              <a:avLst/>
              <a:gdLst>
                <a:gd name="connsiteX0" fmla="*/ 5859236 w 5859236"/>
                <a:gd name="connsiteY0" fmla="*/ 0 h 1066800"/>
                <a:gd name="connsiteX1" fmla="*/ 5402036 w 5859236"/>
                <a:gd name="connsiteY1" fmla="*/ 0 h 1066800"/>
                <a:gd name="connsiteX2" fmla="*/ 5242016 w 5859236"/>
                <a:gd name="connsiteY2" fmla="*/ 0 h 1066800"/>
                <a:gd name="connsiteX3" fmla="*/ 0 w 5859236"/>
                <a:gd name="connsiteY3" fmla="*/ 0 h 1066800"/>
                <a:gd name="connsiteX4" fmla="*/ 0 w 5859236"/>
                <a:gd name="connsiteY4" fmla="*/ 1066800 h 1066800"/>
                <a:gd name="connsiteX5" fmla="*/ 5402036 w 5859236"/>
                <a:gd name="connsiteY5" fmla="*/ 1066800 h 1066800"/>
                <a:gd name="connsiteX6" fmla="*/ 5402036 w 5859236"/>
                <a:gd name="connsiteY6" fmla="*/ 1066799 h 1066800"/>
                <a:gd name="connsiteX7" fmla="*/ 5859236 w 5859236"/>
                <a:gd name="connsiteY7" fmla="*/ 1066799 h 1066800"/>
                <a:gd name="connsiteX8" fmla="*/ 5562056 w 5859236"/>
                <a:gd name="connsiteY8" fmla="*/ 533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236" h="1066800">
                  <a:moveTo>
                    <a:pt x="5859236" y="0"/>
                  </a:moveTo>
                  <a:lnTo>
                    <a:pt x="5402036" y="0"/>
                  </a:lnTo>
                  <a:lnTo>
                    <a:pt x="5242016" y="0"/>
                  </a:lnTo>
                  <a:lnTo>
                    <a:pt x="0" y="0"/>
                  </a:lnTo>
                  <a:lnTo>
                    <a:pt x="0" y="1066800"/>
                  </a:lnTo>
                  <a:lnTo>
                    <a:pt x="5402036" y="1066800"/>
                  </a:lnTo>
                  <a:lnTo>
                    <a:pt x="5402036" y="1066799"/>
                  </a:lnTo>
                  <a:lnTo>
                    <a:pt x="5859236" y="1066799"/>
                  </a:lnTo>
                  <a:lnTo>
                    <a:pt x="5562056" y="533400"/>
                  </a:lnTo>
                  <a:close/>
                </a:path>
              </a:pathLst>
            </a:custGeom>
            <a:gradFill flip="none" rotWithShape="1">
              <a:gsLst>
                <a:gs pos="100000">
                  <a:schemeClr val="accent1"/>
                </a:gs>
                <a:gs pos="17000">
                  <a:srgbClr val="5600C2"/>
                </a:gs>
              </a:gsLst>
              <a:lin ang="10800000" scaled="1"/>
              <a:tileRect/>
            </a:gra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a:lnSpc>
                  <a:spcPct val="80000"/>
                </a:lnSpc>
              </a:pPr>
              <a:endParaRPr lang="pt-BR" sz="1600" dirty="0" err="1">
                <a:solidFill>
                  <a:schemeClr val="bg1"/>
                </a:solidFill>
                <a:cs typeface="Amazon Ember Display" panose="020F0603020204020204" pitchFamily="34" charset="0"/>
              </a:endParaRPr>
            </a:p>
          </p:txBody>
        </p:sp>
        <p:sp>
          <p:nvSpPr>
            <p:cNvPr id="24" name="Text Placeholder 2">
              <a:extLst>
                <a:ext uri="{FF2B5EF4-FFF2-40B4-BE49-F238E27FC236}">
                  <a16:creationId xmlns:a16="http://schemas.microsoft.com/office/drawing/2014/main" id="{5776F33C-1C0D-45EA-8E09-51E02265C051}"/>
                </a:ext>
              </a:extLst>
            </p:cNvPr>
            <p:cNvSpPr txBox="1">
              <a:spLocks/>
            </p:cNvSpPr>
            <p:nvPr/>
          </p:nvSpPr>
          <p:spPr>
            <a:xfrm>
              <a:off x="6705600" y="4854013"/>
              <a:ext cx="5257800" cy="4247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Display" panose="020F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r">
                <a:buNone/>
              </a:pPr>
              <a:r>
                <a:rPr lang="en-US" sz="2800" dirty="0">
                  <a:latin typeface="+mn-lt"/>
                </a:rPr>
                <a:t>Each session has a unique code</a:t>
              </a:r>
            </a:p>
          </p:txBody>
        </p:sp>
      </p:grpSp>
    </p:spTree>
    <p:extLst>
      <p:ext uri="{BB962C8B-B14F-4D97-AF65-F5344CB8AC3E}">
        <p14:creationId xmlns:p14="http://schemas.microsoft.com/office/powerpoint/2010/main" val="35983061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70DC-62D8-1CD0-4212-437BC70BFCC8}"/>
              </a:ext>
            </a:extLst>
          </p:cNvPr>
          <p:cNvSpPr>
            <a:spLocks noGrp="1"/>
          </p:cNvSpPr>
          <p:nvPr>
            <p:ph type="title"/>
          </p:nvPr>
        </p:nvSpPr>
        <p:spPr>
          <a:xfrm>
            <a:off x="304800" y="304800"/>
            <a:ext cx="5105400" cy="638175"/>
          </a:xfrm>
        </p:spPr>
        <p:txBody>
          <a:bodyPr/>
          <a:lstStyle/>
          <a:p>
            <a:r>
              <a:rPr lang="en-US" dirty="0"/>
              <a:t>Step 3: Review terms and join event</a:t>
            </a:r>
          </a:p>
        </p:txBody>
      </p:sp>
      <p:sp>
        <p:nvSpPr>
          <p:cNvPr id="8" name="Freeform: Shape 7">
            <a:extLst>
              <a:ext uri="{FF2B5EF4-FFF2-40B4-BE49-F238E27FC236}">
                <a16:creationId xmlns:a16="http://schemas.microsoft.com/office/drawing/2014/main" id="{BAABF100-8036-401C-890E-B3BE19125073}"/>
              </a:ext>
            </a:extLst>
          </p:cNvPr>
          <p:cNvSpPr/>
          <p:nvPr/>
        </p:nvSpPr>
        <p:spPr>
          <a:xfrm>
            <a:off x="6567781" y="101215"/>
            <a:ext cx="3999502" cy="6662344"/>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9" name="Freeform: Shape 8">
            <a:extLst>
              <a:ext uri="{FF2B5EF4-FFF2-40B4-BE49-F238E27FC236}">
                <a16:creationId xmlns:a16="http://schemas.microsoft.com/office/drawing/2014/main" id="{1C856FEF-6978-42B9-B8EF-0588C1FEDF6D}"/>
              </a:ext>
            </a:extLst>
          </p:cNvPr>
          <p:cNvSpPr/>
          <p:nvPr/>
        </p:nvSpPr>
        <p:spPr>
          <a:xfrm>
            <a:off x="6564765" y="303629"/>
            <a:ext cx="3999502" cy="90423"/>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0" name="Freeform: Shape 9">
            <a:extLst>
              <a:ext uri="{FF2B5EF4-FFF2-40B4-BE49-F238E27FC236}">
                <a16:creationId xmlns:a16="http://schemas.microsoft.com/office/drawing/2014/main" id="{58A116F7-0C1D-4149-8D30-820DD9E6AEAC}"/>
              </a:ext>
            </a:extLst>
          </p:cNvPr>
          <p:cNvSpPr/>
          <p:nvPr/>
        </p:nvSpPr>
        <p:spPr>
          <a:xfrm>
            <a:off x="6631801" y="160214"/>
            <a:ext cx="90492" cy="90423"/>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1" name="Freeform: Shape 10">
            <a:extLst>
              <a:ext uri="{FF2B5EF4-FFF2-40B4-BE49-F238E27FC236}">
                <a16:creationId xmlns:a16="http://schemas.microsoft.com/office/drawing/2014/main" id="{C07B42BD-E90F-4D05-AB2F-2B12FF163632}"/>
              </a:ext>
            </a:extLst>
          </p:cNvPr>
          <p:cNvSpPr/>
          <p:nvPr/>
        </p:nvSpPr>
        <p:spPr>
          <a:xfrm>
            <a:off x="6784473" y="160214"/>
            <a:ext cx="90492" cy="90423"/>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2" name="Freeform: Shape 11">
            <a:extLst>
              <a:ext uri="{FF2B5EF4-FFF2-40B4-BE49-F238E27FC236}">
                <a16:creationId xmlns:a16="http://schemas.microsoft.com/office/drawing/2014/main" id="{A60A9734-B8CB-471F-9C60-BAEF40C8E43A}"/>
              </a:ext>
            </a:extLst>
          </p:cNvPr>
          <p:cNvSpPr/>
          <p:nvPr/>
        </p:nvSpPr>
        <p:spPr>
          <a:xfrm>
            <a:off x="6937135" y="160214"/>
            <a:ext cx="90492" cy="90423"/>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8B3D093A-C9AB-47DE-B31A-DB69362444DA}"/>
              </a:ext>
            </a:extLst>
          </p:cNvPr>
          <p:cNvSpPr/>
          <p:nvPr/>
        </p:nvSpPr>
        <p:spPr>
          <a:xfrm>
            <a:off x="10406561" y="160214"/>
            <a:ext cx="90493" cy="90423"/>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30C70DD1-C85B-4B68-9FC8-7196A36DE033}"/>
              </a:ext>
            </a:extLst>
          </p:cNvPr>
          <p:cNvSpPr/>
          <p:nvPr/>
        </p:nvSpPr>
        <p:spPr>
          <a:xfrm>
            <a:off x="7089798" y="160214"/>
            <a:ext cx="3207141" cy="90423"/>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pic>
        <p:nvPicPr>
          <p:cNvPr id="5" name="Picture 4">
            <a:extLst>
              <a:ext uri="{FF2B5EF4-FFF2-40B4-BE49-F238E27FC236}">
                <a16:creationId xmlns:a16="http://schemas.microsoft.com/office/drawing/2014/main" id="{8A6E85D6-6AC4-8B8B-CC08-F8E7F918C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749" y="329800"/>
            <a:ext cx="4005534" cy="6433759"/>
          </a:xfrm>
          <a:prstGeom prst="rect">
            <a:avLst/>
          </a:prstGeom>
        </p:spPr>
      </p:pic>
    </p:spTree>
    <p:extLst>
      <p:ext uri="{BB962C8B-B14F-4D97-AF65-F5344CB8AC3E}">
        <p14:creationId xmlns:p14="http://schemas.microsoft.com/office/powerpoint/2010/main" val="399495470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22080-D11A-DA77-8C11-BCC10CBDD1AB}"/>
              </a:ext>
            </a:extLst>
          </p:cNvPr>
          <p:cNvSpPr>
            <a:spLocks noGrp="1"/>
          </p:cNvSpPr>
          <p:nvPr>
            <p:ph type="title"/>
          </p:nvPr>
        </p:nvSpPr>
        <p:spPr/>
        <p:txBody>
          <a:bodyPr/>
          <a:lstStyle/>
          <a:p>
            <a:r>
              <a:rPr lang="en-US" dirty="0"/>
              <a:t>Step 4: Get started with the workshop</a:t>
            </a:r>
          </a:p>
        </p:txBody>
      </p:sp>
      <p:sp>
        <p:nvSpPr>
          <p:cNvPr id="8" name="Freeform: Shape 7">
            <a:extLst>
              <a:ext uri="{FF2B5EF4-FFF2-40B4-BE49-F238E27FC236}">
                <a16:creationId xmlns:a16="http://schemas.microsoft.com/office/drawing/2014/main" id="{5E3D2E68-7B8A-4F98-B467-530FA3F24108}"/>
              </a:ext>
            </a:extLst>
          </p:cNvPr>
          <p:cNvSpPr/>
          <p:nvPr/>
        </p:nvSpPr>
        <p:spPr>
          <a:xfrm>
            <a:off x="307657" y="1536700"/>
            <a:ext cx="5343316" cy="3953568"/>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9" name="Freeform: Shape 8">
            <a:extLst>
              <a:ext uri="{FF2B5EF4-FFF2-40B4-BE49-F238E27FC236}">
                <a16:creationId xmlns:a16="http://schemas.microsoft.com/office/drawing/2014/main" id="{BD3AAB9E-5DB3-427C-82A5-69F32B63A12C}"/>
              </a:ext>
            </a:extLst>
          </p:cNvPr>
          <p:cNvSpPr/>
          <p:nvPr/>
        </p:nvSpPr>
        <p:spPr>
          <a:xfrm>
            <a:off x="304800" y="1728403"/>
            <a:ext cx="5318228" cy="8563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0" name="Freeform: Shape 9">
            <a:extLst>
              <a:ext uri="{FF2B5EF4-FFF2-40B4-BE49-F238E27FC236}">
                <a16:creationId xmlns:a16="http://schemas.microsoft.com/office/drawing/2014/main" id="{433005F5-3E8B-43D8-B147-BF4E3E187F24}"/>
              </a:ext>
            </a:extLst>
          </p:cNvPr>
          <p:cNvSpPr/>
          <p:nvPr/>
        </p:nvSpPr>
        <p:spPr>
          <a:xfrm>
            <a:off x="365793" y="15925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1" name="Freeform: Shape 10">
            <a:extLst>
              <a:ext uri="{FF2B5EF4-FFF2-40B4-BE49-F238E27FC236}">
                <a16:creationId xmlns:a16="http://schemas.microsoft.com/office/drawing/2014/main" id="{13CAFA09-C1AA-43C9-AF59-818EF2BF91ED}"/>
              </a:ext>
            </a:extLst>
          </p:cNvPr>
          <p:cNvSpPr/>
          <p:nvPr/>
        </p:nvSpPr>
        <p:spPr>
          <a:xfrm>
            <a:off x="510386" y="15925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2" name="Freeform: Shape 11">
            <a:extLst>
              <a:ext uri="{FF2B5EF4-FFF2-40B4-BE49-F238E27FC236}">
                <a16:creationId xmlns:a16="http://schemas.microsoft.com/office/drawing/2014/main" id="{206AB03D-408C-4C8B-9615-50C20F8F5FA4}"/>
              </a:ext>
            </a:extLst>
          </p:cNvPr>
          <p:cNvSpPr/>
          <p:nvPr/>
        </p:nvSpPr>
        <p:spPr>
          <a:xfrm>
            <a:off x="654969" y="15925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97B3DE20-930A-4A27-BE48-903980876C50}"/>
              </a:ext>
            </a:extLst>
          </p:cNvPr>
          <p:cNvSpPr/>
          <p:nvPr/>
        </p:nvSpPr>
        <p:spPr>
          <a:xfrm>
            <a:off x="5480777" y="1592577"/>
            <a:ext cx="85704" cy="85638"/>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BB74B9D5-13DC-40B7-96F7-C35B8236457E}"/>
              </a:ext>
            </a:extLst>
          </p:cNvPr>
          <p:cNvSpPr/>
          <p:nvPr/>
        </p:nvSpPr>
        <p:spPr>
          <a:xfrm>
            <a:off x="799553" y="1592577"/>
            <a:ext cx="4621820" cy="85638"/>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sp>
        <p:nvSpPr>
          <p:cNvPr id="17" name="Freeform: Shape 16">
            <a:extLst>
              <a:ext uri="{FF2B5EF4-FFF2-40B4-BE49-F238E27FC236}">
                <a16:creationId xmlns:a16="http://schemas.microsoft.com/office/drawing/2014/main" id="{FC6A8DBA-3F7B-4370-9817-75F54A44391A}"/>
              </a:ext>
            </a:extLst>
          </p:cNvPr>
          <p:cNvSpPr/>
          <p:nvPr/>
        </p:nvSpPr>
        <p:spPr>
          <a:xfrm>
            <a:off x="6568972" y="1115283"/>
            <a:ext cx="5318228" cy="5178111"/>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18" name="Freeform: Shape 17">
            <a:extLst>
              <a:ext uri="{FF2B5EF4-FFF2-40B4-BE49-F238E27FC236}">
                <a16:creationId xmlns:a16="http://schemas.microsoft.com/office/drawing/2014/main" id="{A2195711-9FE2-4EF1-A998-CD67B5ADEE27}"/>
              </a:ext>
            </a:extLst>
          </p:cNvPr>
          <p:cNvSpPr/>
          <p:nvPr/>
        </p:nvSpPr>
        <p:spPr>
          <a:xfrm>
            <a:off x="6566115" y="1306987"/>
            <a:ext cx="5318228" cy="8563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9" name="Freeform: Shape 18">
            <a:extLst>
              <a:ext uri="{FF2B5EF4-FFF2-40B4-BE49-F238E27FC236}">
                <a16:creationId xmlns:a16="http://schemas.microsoft.com/office/drawing/2014/main" id="{F88F24A9-1D01-4602-8135-ECBF27A8A12F}"/>
              </a:ext>
            </a:extLst>
          </p:cNvPr>
          <p:cNvSpPr/>
          <p:nvPr/>
        </p:nvSpPr>
        <p:spPr>
          <a:xfrm>
            <a:off x="6627108" y="1171161"/>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20" name="Freeform: Shape 19">
            <a:extLst>
              <a:ext uri="{FF2B5EF4-FFF2-40B4-BE49-F238E27FC236}">
                <a16:creationId xmlns:a16="http://schemas.microsoft.com/office/drawing/2014/main" id="{2C0DC8BA-EDC0-45E3-B8D2-2FD680654C9E}"/>
              </a:ext>
            </a:extLst>
          </p:cNvPr>
          <p:cNvSpPr/>
          <p:nvPr/>
        </p:nvSpPr>
        <p:spPr>
          <a:xfrm>
            <a:off x="6771701" y="1171161"/>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21" name="Freeform: Shape 20">
            <a:extLst>
              <a:ext uri="{FF2B5EF4-FFF2-40B4-BE49-F238E27FC236}">
                <a16:creationId xmlns:a16="http://schemas.microsoft.com/office/drawing/2014/main" id="{37D05A96-3DBB-4B55-9997-3B3E2679B2A0}"/>
              </a:ext>
            </a:extLst>
          </p:cNvPr>
          <p:cNvSpPr/>
          <p:nvPr/>
        </p:nvSpPr>
        <p:spPr>
          <a:xfrm>
            <a:off x="6916284" y="1171161"/>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22" name="Freeform: Shape 21">
            <a:extLst>
              <a:ext uri="{FF2B5EF4-FFF2-40B4-BE49-F238E27FC236}">
                <a16:creationId xmlns:a16="http://schemas.microsoft.com/office/drawing/2014/main" id="{E54AC5AD-8A6F-4906-A895-681E3FDA801B}"/>
              </a:ext>
            </a:extLst>
          </p:cNvPr>
          <p:cNvSpPr/>
          <p:nvPr/>
        </p:nvSpPr>
        <p:spPr>
          <a:xfrm>
            <a:off x="11742092" y="1171161"/>
            <a:ext cx="85704" cy="85638"/>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23" name="Freeform: Shape 22">
            <a:extLst>
              <a:ext uri="{FF2B5EF4-FFF2-40B4-BE49-F238E27FC236}">
                <a16:creationId xmlns:a16="http://schemas.microsoft.com/office/drawing/2014/main" id="{44A08433-D935-43B4-8C17-C648E3800C50}"/>
              </a:ext>
            </a:extLst>
          </p:cNvPr>
          <p:cNvSpPr/>
          <p:nvPr/>
        </p:nvSpPr>
        <p:spPr>
          <a:xfrm>
            <a:off x="7060868" y="1171161"/>
            <a:ext cx="4621820" cy="85638"/>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sp>
        <p:nvSpPr>
          <p:cNvPr id="24" name="Right Arrow 8">
            <a:extLst>
              <a:ext uri="{FF2B5EF4-FFF2-40B4-BE49-F238E27FC236}">
                <a16:creationId xmlns:a16="http://schemas.microsoft.com/office/drawing/2014/main" id="{693F9441-C17F-43D4-8C89-B86B2C2BB1C0}"/>
              </a:ext>
            </a:extLst>
          </p:cNvPr>
          <p:cNvSpPr/>
          <p:nvPr/>
        </p:nvSpPr>
        <p:spPr>
          <a:xfrm>
            <a:off x="5736926" y="3242973"/>
            <a:ext cx="727950" cy="376528"/>
          </a:xfrm>
          <a:prstGeom prst="rightArrow">
            <a:avLst/>
          </a:prstGeom>
          <a:gradFill>
            <a:gsLst>
              <a:gs pos="0">
                <a:schemeClr val="accent4"/>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pic>
        <p:nvPicPr>
          <p:cNvPr id="26" name="Picture 25">
            <a:extLst>
              <a:ext uri="{FF2B5EF4-FFF2-40B4-BE49-F238E27FC236}">
                <a16:creationId xmlns:a16="http://schemas.microsoft.com/office/drawing/2014/main" id="{2FE49C0D-996F-E644-7673-432DD3227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6917" y="1314937"/>
            <a:ext cx="5255231" cy="4956048"/>
          </a:xfrm>
          <a:prstGeom prst="rect">
            <a:avLst/>
          </a:prstGeom>
        </p:spPr>
      </p:pic>
      <p:pic>
        <p:nvPicPr>
          <p:cNvPr id="28" name="Picture 27">
            <a:extLst>
              <a:ext uri="{FF2B5EF4-FFF2-40B4-BE49-F238E27FC236}">
                <a16:creationId xmlns:a16="http://schemas.microsoft.com/office/drawing/2014/main" id="{FD04430E-FF3D-FC3E-2806-B4572C782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01" y="1744305"/>
            <a:ext cx="5302674" cy="3738012"/>
          </a:xfrm>
          <a:prstGeom prst="rect">
            <a:avLst/>
          </a:prstGeom>
        </p:spPr>
      </p:pic>
      <p:sp>
        <p:nvSpPr>
          <p:cNvPr id="29" name="Rectangle 28">
            <a:extLst>
              <a:ext uri="{FF2B5EF4-FFF2-40B4-BE49-F238E27FC236}">
                <a16:creationId xmlns:a16="http://schemas.microsoft.com/office/drawing/2014/main" id="{C671078C-BA89-4A0F-3E9F-C5FA69D43912}"/>
              </a:ext>
            </a:extLst>
          </p:cNvPr>
          <p:cNvSpPr/>
          <p:nvPr/>
        </p:nvSpPr>
        <p:spPr>
          <a:xfrm>
            <a:off x="4602388" y="3311162"/>
            <a:ext cx="818985" cy="30214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891452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ED8C-1350-D9D5-1638-A96AB69EEEDC}"/>
              </a:ext>
            </a:extLst>
          </p:cNvPr>
          <p:cNvSpPr>
            <a:spLocks noGrp="1"/>
          </p:cNvSpPr>
          <p:nvPr>
            <p:ph type="title"/>
          </p:nvPr>
        </p:nvSpPr>
        <p:spPr/>
        <p:txBody>
          <a:bodyPr/>
          <a:lstStyle/>
          <a:p>
            <a:r>
              <a:rPr lang="en-US" dirty="0"/>
              <a:t>Step 5: Access AWS account</a:t>
            </a:r>
          </a:p>
        </p:txBody>
      </p:sp>
      <p:grpSp>
        <p:nvGrpSpPr>
          <p:cNvPr id="23" name="Group 22">
            <a:extLst>
              <a:ext uri="{FF2B5EF4-FFF2-40B4-BE49-F238E27FC236}">
                <a16:creationId xmlns:a16="http://schemas.microsoft.com/office/drawing/2014/main" id="{6DCF5C81-86B2-4C57-99B1-6EB561AD849F}"/>
              </a:ext>
            </a:extLst>
          </p:cNvPr>
          <p:cNvGrpSpPr/>
          <p:nvPr/>
        </p:nvGrpSpPr>
        <p:grpSpPr>
          <a:xfrm>
            <a:off x="6563258" y="1536700"/>
            <a:ext cx="5323942" cy="3595363"/>
            <a:chOff x="6563258" y="1536700"/>
            <a:chExt cx="5323942" cy="3595363"/>
          </a:xfrm>
        </p:grpSpPr>
        <p:pic>
          <p:nvPicPr>
            <p:cNvPr id="4" name="Picture 3">
              <a:extLst>
                <a:ext uri="{FF2B5EF4-FFF2-40B4-BE49-F238E27FC236}">
                  <a16:creationId xmlns:a16="http://schemas.microsoft.com/office/drawing/2014/main" id="{881143CF-4B3E-481A-9FDB-485ADBD49F29}"/>
                </a:ext>
              </a:extLst>
            </p:cNvPr>
            <p:cNvPicPr>
              <a:picLocks noChangeAspect="1"/>
            </p:cNvPicPr>
            <p:nvPr/>
          </p:nvPicPr>
          <p:blipFill>
            <a:blip r:embed="rId2"/>
            <a:stretch>
              <a:fillRect/>
            </a:stretch>
          </p:blipFill>
          <p:spPr>
            <a:xfrm>
              <a:off x="6563258" y="1730411"/>
              <a:ext cx="5321808" cy="3401652"/>
            </a:xfrm>
            <a:prstGeom prst="rect">
              <a:avLst/>
            </a:prstGeom>
          </p:spPr>
        </p:pic>
        <p:grpSp>
          <p:nvGrpSpPr>
            <p:cNvPr id="13" name="Group 12">
              <a:extLst>
                <a:ext uri="{FF2B5EF4-FFF2-40B4-BE49-F238E27FC236}">
                  <a16:creationId xmlns:a16="http://schemas.microsoft.com/office/drawing/2014/main" id="{48BCF8EC-4F6F-4298-A01D-09D09B08B45C}"/>
                </a:ext>
              </a:extLst>
            </p:cNvPr>
            <p:cNvGrpSpPr/>
            <p:nvPr/>
          </p:nvGrpSpPr>
          <p:grpSpPr>
            <a:xfrm>
              <a:off x="6566115" y="1536700"/>
              <a:ext cx="5321085" cy="3593254"/>
              <a:chOff x="381001" y="1689100"/>
              <a:chExt cx="5321085" cy="3953568"/>
            </a:xfrm>
          </p:grpSpPr>
          <p:sp>
            <p:nvSpPr>
              <p:cNvPr id="14" name="Freeform: Shape 13">
                <a:extLst>
                  <a:ext uri="{FF2B5EF4-FFF2-40B4-BE49-F238E27FC236}">
                    <a16:creationId xmlns:a16="http://schemas.microsoft.com/office/drawing/2014/main" id="{C4AF1F0C-893E-4667-BF23-49DE45077FB4}"/>
                  </a:ext>
                </a:extLst>
              </p:cNvPr>
              <p:cNvSpPr/>
              <p:nvPr/>
            </p:nvSpPr>
            <p:spPr>
              <a:xfrm>
                <a:off x="383858" y="1689100"/>
                <a:ext cx="5318228" cy="3953568"/>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15" name="Freeform: Shape 14">
                <a:extLst>
                  <a:ext uri="{FF2B5EF4-FFF2-40B4-BE49-F238E27FC236}">
                    <a16:creationId xmlns:a16="http://schemas.microsoft.com/office/drawing/2014/main" id="{D534A177-873E-4AF6-924F-BF00DE466651}"/>
                  </a:ext>
                </a:extLst>
              </p:cNvPr>
              <p:cNvSpPr/>
              <p:nvPr/>
            </p:nvSpPr>
            <p:spPr>
              <a:xfrm>
                <a:off x="381001" y="1880803"/>
                <a:ext cx="5318228" cy="8563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16" name="Freeform: Shape 15">
                <a:extLst>
                  <a:ext uri="{FF2B5EF4-FFF2-40B4-BE49-F238E27FC236}">
                    <a16:creationId xmlns:a16="http://schemas.microsoft.com/office/drawing/2014/main" id="{BA95FBFF-7276-486F-93D6-56438ECCA9F4}"/>
                  </a:ext>
                </a:extLst>
              </p:cNvPr>
              <p:cNvSpPr/>
              <p:nvPr/>
            </p:nvSpPr>
            <p:spPr>
              <a:xfrm>
                <a:off x="441994"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7" name="Freeform: Shape 16">
                <a:extLst>
                  <a:ext uri="{FF2B5EF4-FFF2-40B4-BE49-F238E27FC236}">
                    <a16:creationId xmlns:a16="http://schemas.microsoft.com/office/drawing/2014/main" id="{9C70762C-31EA-46C8-8FF6-D223BF378FDF}"/>
                  </a:ext>
                </a:extLst>
              </p:cNvPr>
              <p:cNvSpPr/>
              <p:nvPr/>
            </p:nvSpPr>
            <p:spPr>
              <a:xfrm>
                <a:off x="586587"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8" name="Freeform: Shape 17">
                <a:extLst>
                  <a:ext uri="{FF2B5EF4-FFF2-40B4-BE49-F238E27FC236}">
                    <a16:creationId xmlns:a16="http://schemas.microsoft.com/office/drawing/2014/main" id="{12892C82-3BA9-4222-B5F3-A5E536B86AC1}"/>
                  </a:ext>
                </a:extLst>
              </p:cNvPr>
              <p:cNvSpPr/>
              <p:nvPr/>
            </p:nvSpPr>
            <p:spPr>
              <a:xfrm>
                <a:off x="731170" y="17449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19" name="Freeform: Shape 18">
                <a:extLst>
                  <a:ext uri="{FF2B5EF4-FFF2-40B4-BE49-F238E27FC236}">
                    <a16:creationId xmlns:a16="http://schemas.microsoft.com/office/drawing/2014/main" id="{4C51D185-83EE-4348-A758-B6551456B23D}"/>
                  </a:ext>
                </a:extLst>
              </p:cNvPr>
              <p:cNvSpPr/>
              <p:nvPr/>
            </p:nvSpPr>
            <p:spPr>
              <a:xfrm>
                <a:off x="5556978" y="1744977"/>
                <a:ext cx="85704" cy="85638"/>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20" name="Freeform: Shape 19">
                <a:extLst>
                  <a:ext uri="{FF2B5EF4-FFF2-40B4-BE49-F238E27FC236}">
                    <a16:creationId xmlns:a16="http://schemas.microsoft.com/office/drawing/2014/main" id="{A9EE432A-5A60-4A7F-A694-F53C8CA0206C}"/>
                  </a:ext>
                </a:extLst>
              </p:cNvPr>
              <p:cNvSpPr/>
              <p:nvPr/>
            </p:nvSpPr>
            <p:spPr>
              <a:xfrm>
                <a:off x="875754" y="1744977"/>
                <a:ext cx="4621820" cy="85638"/>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grpSp>
      </p:grpSp>
      <p:sp>
        <p:nvSpPr>
          <p:cNvPr id="21" name="Right Arrow 8">
            <a:extLst>
              <a:ext uri="{FF2B5EF4-FFF2-40B4-BE49-F238E27FC236}">
                <a16:creationId xmlns:a16="http://schemas.microsoft.com/office/drawing/2014/main" id="{CCB945C2-1111-4492-B94B-B36125502886}"/>
              </a:ext>
            </a:extLst>
          </p:cNvPr>
          <p:cNvSpPr/>
          <p:nvPr/>
        </p:nvSpPr>
        <p:spPr>
          <a:xfrm>
            <a:off x="5736926" y="3242973"/>
            <a:ext cx="727950" cy="376528"/>
          </a:xfrm>
          <a:prstGeom prst="rightArrow">
            <a:avLst/>
          </a:prstGeom>
          <a:gradFill>
            <a:gsLst>
              <a:gs pos="0">
                <a:schemeClr val="accent4"/>
              </a:gs>
              <a:gs pos="100000">
                <a:schemeClr val="accent3"/>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6" name="Freeform: Shape 7">
            <a:extLst>
              <a:ext uri="{FF2B5EF4-FFF2-40B4-BE49-F238E27FC236}">
                <a16:creationId xmlns:a16="http://schemas.microsoft.com/office/drawing/2014/main" id="{88E02900-A481-0E9F-32DC-FB310B71614C}"/>
              </a:ext>
            </a:extLst>
          </p:cNvPr>
          <p:cNvSpPr/>
          <p:nvPr/>
        </p:nvSpPr>
        <p:spPr>
          <a:xfrm>
            <a:off x="307657" y="1536700"/>
            <a:ext cx="5343316" cy="3953568"/>
          </a:xfrm>
          <a:custGeom>
            <a:avLst/>
            <a:gdLst>
              <a:gd name="connsiteX0" fmla="*/ 57198 w 9155090"/>
              <a:gd name="connsiteY0" fmla="*/ 0 h 4973765"/>
              <a:gd name="connsiteX1" fmla="*/ 9097895 w 9155090"/>
              <a:gd name="connsiteY1" fmla="*/ 0 h 4973765"/>
              <a:gd name="connsiteX2" fmla="*/ 9155091 w 9155090"/>
              <a:gd name="connsiteY2" fmla="*/ 57154 h 4973765"/>
              <a:gd name="connsiteX3" fmla="*/ 9155091 w 9155090"/>
              <a:gd name="connsiteY3" fmla="*/ 4973766 h 4973765"/>
              <a:gd name="connsiteX4" fmla="*/ 0 w 9155090"/>
              <a:gd name="connsiteY4" fmla="*/ 4973766 h 4973765"/>
              <a:gd name="connsiteX5" fmla="*/ 0 w 9155090"/>
              <a:gd name="connsiteY5" fmla="*/ 57154 h 4973765"/>
              <a:gd name="connsiteX6" fmla="*/ 57198 w 9155090"/>
              <a:gd name="connsiteY6" fmla="*/ 0 h 497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090" h="4973765">
                <a:moveTo>
                  <a:pt x="57198" y="0"/>
                </a:moveTo>
                <a:lnTo>
                  <a:pt x="9097895" y="0"/>
                </a:lnTo>
                <a:cubicBezTo>
                  <a:pt x="9129455" y="0"/>
                  <a:pt x="9155091" y="25617"/>
                  <a:pt x="9155091" y="57154"/>
                </a:cubicBezTo>
                <a:lnTo>
                  <a:pt x="9155091" y="4973766"/>
                </a:lnTo>
                <a:lnTo>
                  <a:pt x="0" y="4973766"/>
                </a:lnTo>
                <a:lnTo>
                  <a:pt x="0" y="57154"/>
                </a:lnTo>
                <a:cubicBezTo>
                  <a:pt x="0" y="25617"/>
                  <a:pt x="25637" y="0"/>
                  <a:pt x="57198" y="0"/>
                </a:cubicBezTo>
                <a:close/>
              </a:path>
            </a:pathLst>
          </a:custGeom>
          <a:noFill/>
          <a:ln w="14216" cap="flat">
            <a:solidFill>
              <a:srgbClr val="B958C7"/>
            </a:solidFill>
            <a:prstDash val="solid"/>
            <a:miter/>
          </a:ln>
        </p:spPr>
        <p:txBody>
          <a:bodyPr rtlCol="0" anchor="ctr"/>
          <a:lstStyle/>
          <a:p>
            <a:endParaRPr lang="pt-BR"/>
          </a:p>
        </p:txBody>
      </p:sp>
      <p:sp>
        <p:nvSpPr>
          <p:cNvPr id="27" name="Freeform: Shape 8">
            <a:extLst>
              <a:ext uri="{FF2B5EF4-FFF2-40B4-BE49-F238E27FC236}">
                <a16:creationId xmlns:a16="http://schemas.microsoft.com/office/drawing/2014/main" id="{4584794A-BEAC-4D8D-4A7B-3872E572784A}"/>
              </a:ext>
            </a:extLst>
          </p:cNvPr>
          <p:cNvSpPr/>
          <p:nvPr/>
        </p:nvSpPr>
        <p:spPr>
          <a:xfrm>
            <a:off x="304800" y="1728403"/>
            <a:ext cx="5318228" cy="85638"/>
          </a:xfrm>
          <a:custGeom>
            <a:avLst/>
            <a:gdLst>
              <a:gd name="connsiteX0" fmla="*/ 0 w 9155090"/>
              <a:gd name="connsiteY0" fmla="*/ 0 h 10664"/>
              <a:gd name="connsiteX1" fmla="*/ 9155091 w 9155090"/>
              <a:gd name="connsiteY1" fmla="*/ 0 h 10664"/>
            </a:gdLst>
            <a:ahLst/>
            <a:cxnLst>
              <a:cxn ang="0">
                <a:pos x="connsiteX0" y="connsiteY0"/>
              </a:cxn>
              <a:cxn ang="0">
                <a:pos x="connsiteX1" y="connsiteY1"/>
              </a:cxn>
            </a:cxnLst>
            <a:rect l="l" t="t" r="r" b="b"/>
            <a:pathLst>
              <a:path w="9155090" h="10664">
                <a:moveTo>
                  <a:pt x="0" y="0"/>
                </a:moveTo>
                <a:lnTo>
                  <a:pt x="9155091" y="0"/>
                </a:lnTo>
              </a:path>
            </a:pathLst>
          </a:custGeom>
          <a:noFill/>
          <a:ln w="14216" cap="flat">
            <a:solidFill>
              <a:srgbClr val="B958C7"/>
            </a:solidFill>
            <a:prstDash val="solid"/>
            <a:miter/>
          </a:ln>
        </p:spPr>
        <p:txBody>
          <a:bodyPr rtlCol="0" anchor="ctr"/>
          <a:lstStyle/>
          <a:p>
            <a:endParaRPr lang="pt-BR"/>
          </a:p>
        </p:txBody>
      </p:sp>
      <p:sp>
        <p:nvSpPr>
          <p:cNvPr id="28" name="Freeform: Shape 9">
            <a:extLst>
              <a:ext uri="{FF2B5EF4-FFF2-40B4-BE49-F238E27FC236}">
                <a16:creationId xmlns:a16="http://schemas.microsoft.com/office/drawing/2014/main" id="{3D4FBC1B-8E3D-B9C2-38ED-5EA3F1713DD1}"/>
              </a:ext>
            </a:extLst>
          </p:cNvPr>
          <p:cNvSpPr/>
          <p:nvPr/>
        </p:nvSpPr>
        <p:spPr>
          <a:xfrm>
            <a:off x="365793" y="15925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29" name="Freeform: Shape 10">
            <a:extLst>
              <a:ext uri="{FF2B5EF4-FFF2-40B4-BE49-F238E27FC236}">
                <a16:creationId xmlns:a16="http://schemas.microsoft.com/office/drawing/2014/main" id="{82EF4136-17D1-5D20-682D-3A8E21D3ADC5}"/>
              </a:ext>
            </a:extLst>
          </p:cNvPr>
          <p:cNvSpPr/>
          <p:nvPr/>
        </p:nvSpPr>
        <p:spPr>
          <a:xfrm>
            <a:off x="510386" y="15925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30" name="Freeform: Shape 11">
            <a:extLst>
              <a:ext uri="{FF2B5EF4-FFF2-40B4-BE49-F238E27FC236}">
                <a16:creationId xmlns:a16="http://schemas.microsoft.com/office/drawing/2014/main" id="{659D649A-B9F5-E497-CA8A-42FF2CFA5F10}"/>
              </a:ext>
            </a:extLst>
          </p:cNvPr>
          <p:cNvSpPr/>
          <p:nvPr/>
        </p:nvSpPr>
        <p:spPr>
          <a:xfrm>
            <a:off x="654969" y="1592577"/>
            <a:ext cx="85704" cy="85638"/>
          </a:xfrm>
          <a:custGeom>
            <a:avLst/>
            <a:gdLst>
              <a:gd name="connsiteX0" fmla="*/ 132117 w 132117"/>
              <a:gd name="connsiteY0" fmla="*/ 66008 h 132016"/>
              <a:gd name="connsiteX1" fmla="*/ 66059 w 132117"/>
              <a:gd name="connsiteY1" fmla="*/ 132017 h 132016"/>
              <a:gd name="connsiteX2" fmla="*/ 0 w 132117"/>
              <a:gd name="connsiteY2" fmla="*/ 66008 h 132016"/>
              <a:gd name="connsiteX3" fmla="*/ 66059 w 132117"/>
              <a:gd name="connsiteY3" fmla="*/ 0 h 132016"/>
              <a:gd name="connsiteX4" fmla="*/ 132117 w 132117"/>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7" h="132016">
                <a:moveTo>
                  <a:pt x="132117" y="66008"/>
                </a:moveTo>
                <a:cubicBezTo>
                  <a:pt x="132117" y="102464"/>
                  <a:pt x="102542" y="132017"/>
                  <a:pt x="66059" y="132017"/>
                </a:cubicBezTo>
                <a:cubicBezTo>
                  <a:pt x="29576" y="132017"/>
                  <a:pt x="0" y="102464"/>
                  <a:pt x="0" y="66008"/>
                </a:cubicBezTo>
                <a:cubicBezTo>
                  <a:pt x="0" y="29553"/>
                  <a:pt x="29576" y="0"/>
                  <a:pt x="66059" y="0"/>
                </a:cubicBezTo>
                <a:cubicBezTo>
                  <a:pt x="102542" y="0"/>
                  <a:pt x="132117" y="29553"/>
                  <a:pt x="132117" y="66008"/>
                </a:cubicBezTo>
                <a:close/>
              </a:path>
            </a:pathLst>
          </a:custGeom>
          <a:noFill/>
          <a:ln w="14216" cap="flat">
            <a:solidFill>
              <a:srgbClr val="B958C7"/>
            </a:solidFill>
            <a:prstDash val="solid"/>
            <a:miter/>
          </a:ln>
        </p:spPr>
        <p:txBody>
          <a:bodyPr rtlCol="0" anchor="ctr"/>
          <a:lstStyle/>
          <a:p>
            <a:endParaRPr lang="pt-BR"/>
          </a:p>
        </p:txBody>
      </p:sp>
      <p:sp>
        <p:nvSpPr>
          <p:cNvPr id="32" name="Freeform: Shape 12">
            <a:extLst>
              <a:ext uri="{FF2B5EF4-FFF2-40B4-BE49-F238E27FC236}">
                <a16:creationId xmlns:a16="http://schemas.microsoft.com/office/drawing/2014/main" id="{734A3D44-F11F-F0AA-36A8-5AA8B4AFDCC3}"/>
              </a:ext>
            </a:extLst>
          </p:cNvPr>
          <p:cNvSpPr/>
          <p:nvPr/>
        </p:nvSpPr>
        <p:spPr>
          <a:xfrm>
            <a:off x="5480777" y="1592577"/>
            <a:ext cx="85704" cy="85638"/>
          </a:xfrm>
          <a:custGeom>
            <a:avLst/>
            <a:gdLst>
              <a:gd name="connsiteX0" fmla="*/ 132119 w 132118"/>
              <a:gd name="connsiteY0" fmla="*/ 66008 h 132016"/>
              <a:gd name="connsiteX1" fmla="*/ 66066 w 132118"/>
              <a:gd name="connsiteY1" fmla="*/ 132017 h 132016"/>
              <a:gd name="connsiteX2" fmla="*/ 1 w 132118"/>
              <a:gd name="connsiteY2" fmla="*/ 66008 h 132016"/>
              <a:gd name="connsiteX3" fmla="*/ 66066 w 132118"/>
              <a:gd name="connsiteY3" fmla="*/ 0 h 132016"/>
              <a:gd name="connsiteX4" fmla="*/ 132119 w 132118"/>
              <a:gd name="connsiteY4" fmla="*/ 66008 h 1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18" h="132016">
                <a:moveTo>
                  <a:pt x="132119" y="66008"/>
                </a:moveTo>
                <a:cubicBezTo>
                  <a:pt x="132119" y="102464"/>
                  <a:pt x="102545" y="132017"/>
                  <a:pt x="66066" y="132017"/>
                </a:cubicBezTo>
                <a:cubicBezTo>
                  <a:pt x="29575" y="132017"/>
                  <a:pt x="1" y="102464"/>
                  <a:pt x="1" y="66008"/>
                </a:cubicBezTo>
                <a:cubicBezTo>
                  <a:pt x="1" y="29553"/>
                  <a:pt x="29575" y="0"/>
                  <a:pt x="66066" y="0"/>
                </a:cubicBezTo>
                <a:cubicBezTo>
                  <a:pt x="102545" y="0"/>
                  <a:pt x="132119" y="29553"/>
                  <a:pt x="132119" y="66008"/>
                </a:cubicBezTo>
                <a:close/>
              </a:path>
            </a:pathLst>
          </a:custGeom>
          <a:noFill/>
          <a:ln w="14216" cap="flat">
            <a:solidFill>
              <a:srgbClr val="B958C7"/>
            </a:solidFill>
            <a:prstDash val="solid"/>
            <a:miter/>
          </a:ln>
        </p:spPr>
        <p:txBody>
          <a:bodyPr rtlCol="0" anchor="ctr"/>
          <a:lstStyle/>
          <a:p>
            <a:endParaRPr lang="pt-BR"/>
          </a:p>
        </p:txBody>
      </p:sp>
      <p:sp>
        <p:nvSpPr>
          <p:cNvPr id="33" name="Freeform: Shape 13">
            <a:extLst>
              <a:ext uri="{FF2B5EF4-FFF2-40B4-BE49-F238E27FC236}">
                <a16:creationId xmlns:a16="http://schemas.microsoft.com/office/drawing/2014/main" id="{0CD9D825-1813-8EA5-0313-F35F4DB3B43F}"/>
              </a:ext>
            </a:extLst>
          </p:cNvPr>
          <p:cNvSpPr/>
          <p:nvPr/>
        </p:nvSpPr>
        <p:spPr>
          <a:xfrm>
            <a:off x="799553" y="1592577"/>
            <a:ext cx="4621820" cy="85638"/>
          </a:xfrm>
          <a:custGeom>
            <a:avLst/>
            <a:gdLst>
              <a:gd name="connsiteX0" fmla="*/ 7931957 w 7955682"/>
              <a:gd name="connsiteY0" fmla="*/ 0 h 132016"/>
              <a:gd name="connsiteX1" fmla="*/ 7955683 w 7955682"/>
              <a:gd name="connsiteY1" fmla="*/ 23711 h 132016"/>
              <a:gd name="connsiteX2" fmla="*/ 7955683 w 7955682"/>
              <a:gd name="connsiteY2" fmla="*/ 108306 h 132016"/>
              <a:gd name="connsiteX3" fmla="*/ 7931957 w 7955682"/>
              <a:gd name="connsiteY3" fmla="*/ 132017 h 132016"/>
              <a:gd name="connsiteX4" fmla="*/ 23729 w 7955682"/>
              <a:gd name="connsiteY4" fmla="*/ 132017 h 132016"/>
              <a:gd name="connsiteX5" fmla="*/ 0 w 7955682"/>
              <a:gd name="connsiteY5" fmla="*/ 108306 h 132016"/>
              <a:gd name="connsiteX6" fmla="*/ 0 w 7955682"/>
              <a:gd name="connsiteY6" fmla="*/ 23711 h 132016"/>
              <a:gd name="connsiteX7" fmla="*/ 23729 w 7955682"/>
              <a:gd name="connsiteY7" fmla="*/ 0 h 13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5682" h="132016">
                <a:moveTo>
                  <a:pt x="7931957" y="0"/>
                </a:moveTo>
                <a:cubicBezTo>
                  <a:pt x="7945063" y="0"/>
                  <a:pt x="7955683" y="10616"/>
                  <a:pt x="7955683" y="23711"/>
                </a:cubicBezTo>
                <a:lnTo>
                  <a:pt x="7955683" y="108306"/>
                </a:lnTo>
                <a:cubicBezTo>
                  <a:pt x="7955683" y="121401"/>
                  <a:pt x="7945063" y="132017"/>
                  <a:pt x="7931957" y="132017"/>
                </a:cubicBezTo>
                <a:lnTo>
                  <a:pt x="23729" y="132017"/>
                </a:lnTo>
                <a:cubicBezTo>
                  <a:pt x="10624" y="132017"/>
                  <a:pt x="0" y="121401"/>
                  <a:pt x="0" y="108306"/>
                </a:cubicBezTo>
                <a:lnTo>
                  <a:pt x="0" y="23711"/>
                </a:lnTo>
                <a:cubicBezTo>
                  <a:pt x="0" y="10616"/>
                  <a:pt x="10624" y="0"/>
                  <a:pt x="23729" y="0"/>
                </a:cubicBezTo>
                <a:close/>
              </a:path>
            </a:pathLst>
          </a:custGeom>
          <a:noFill/>
          <a:ln w="14216" cap="flat">
            <a:solidFill>
              <a:srgbClr val="B958C7"/>
            </a:solidFill>
            <a:prstDash val="solid"/>
            <a:miter/>
          </a:ln>
        </p:spPr>
        <p:txBody>
          <a:bodyPr rtlCol="0" anchor="ctr"/>
          <a:lstStyle/>
          <a:p>
            <a:endParaRPr lang="pt-BR"/>
          </a:p>
        </p:txBody>
      </p:sp>
      <p:pic>
        <p:nvPicPr>
          <p:cNvPr id="34" name="Picture 33">
            <a:extLst>
              <a:ext uri="{FF2B5EF4-FFF2-40B4-BE49-F238E27FC236}">
                <a16:creationId xmlns:a16="http://schemas.microsoft.com/office/drawing/2014/main" id="{C267EE29-2553-7CE6-FAEF-0315AAC49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01" y="1744305"/>
            <a:ext cx="5302674" cy="3738012"/>
          </a:xfrm>
          <a:prstGeom prst="rect">
            <a:avLst/>
          </a:prstGeom>
        </p:spPr>
      </p:pic>
      <p:sp>
        <p:nvSpPr>
          <p:cNvPr id="35" name="Rectangle 34">
            <a:extLst>
              <a:ext uri="{FF2B5EF4-FFF2-40B4-BE49-F238E27FC236}">
                <a16:creationId xmlns:a16="http://schemas.microsoft.com/office/drawing/2014/main" id="{4E6F741B-3C42-89D7-28DC-BD34F4640ABE}"/>
              </a:ext>
            </a:extLst>
          </p:cNvPr>
          <p:cNvSpPr/>
          <p:nvPr/>
        </p:nvSpPr>
        <p:spPr>
          <a:xfrm>
            <a:off x="365793" y="3511826"/>
            <a:ext cx="667877" cy="21866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25" name="Group 24">
            <a:extLst>
              <a:ext uri="{FF2B5EF4-FFF2-40B4-BE49-F238E27FC236}">
                <a16:creationId xmlns:a16="http://schemas.microsoft.com/office/drawing/2014/main" id="{188AE4B5-222E-432D-AB22-1A332D79F91B}"/>
              </a:ext>
            </a:extLst>
          </p:cNvPr>
          <p:cNvGrpSpPr/>
          <p:nvPr/>
        </p:nvGrpSpPr>
        <p:grpSpPr>
          <a:xfrm>
            <a:off x="-1" y="4838700"/>
            <a:ext cx="6712813" cy="1066800"/>
            <a:chOff x="-1" y="4838700"/>
            <a:chExt cx="6712813" cy="1066800"/>
          </a:xfrm>
        </p:grpSpPr>
        <p:sp>
          <p:nvSpPr>
            <p:cNvPr id="31" name="Freeform: Shape 30">
              <a:extLst>
                <a:ext uri="{FF2B5EF4-FFF2-40B4-BE49-F238E27FC236}">
                  <a16:creationId xmlns:a16="http://schemas.microsoft.com/office/drawing/2014/main" id="{E568719E-6864-46CC-8D70-B9C11F81E002}"/>
                </a:ext>
              </a:extLst>
            </p:cNvPr>
            <p:cNvSpPr/>
            <p:nvPr/>
          </p:nvSpPr>
          <p:spPr>
            <a:xfrm>
              <a:off x="-1" y="4838700"/>
              <a:ext cx="6464875" cy="1066800"/>
            </a:xfrm>
            <a:custGeom>
              <a:avLst/>
              <a:gdLst>
                <a:gd name="connsiteX0" fmla="*/ 0 w 6386376"/>
                <a:gd name="connsiteY0" fmla="*/ 0 h 1066800"/>
                <a:gd name="connsiteX1" fmla="*/ 5769156 w 6386376"/>
                <a:gd name="connsiteY1" fmla="*/ 0 h 1066800"/>
                <a:gd name="connsiteX2" fmla="*/ 5857875 w 6386376"/>
                <a:gd name="connsiteY2" fmla="*/ 0 h 1066800"/>
                <a:gd name="connsiteX3" fmla="*/ 6386376 w 6386376"/>
                <a:gd name="connsiteY3" fmla="*/ 0 h 1066800"/>
                <a:gd name="connsiteX4" fmla="*/ 6089196 w 6386376"/>
                <a:gd name="connsiteY4" fmla="*/ 533400 h 1066800"/>
                <a:gd name="connsiteX5" fmla="*/ 6386376 w 6386376"/>
                <a:gd name="connsiteY5" fmla="*/ 1066799 h 1066800"/>
                <a:gd name="connsiteX6" fmla="*/ 5857875 w 6386376"/>
                <a:gd name="connsiteY6" fmla="*/ 1066799 h 1066800"/>
                <a:gd name="connsiteX7" fmla="*/ 5857875 w 6386376"/>
                <a:gd name="connsiteY7" fmla="*/ 1066800 h 1066800"/>
                <a:gd name="connsiteX8" fmla="*/ 0 w 6386376"/>
                <a:gd name="connsiteY8" fmla="*/ 10668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6376" h="1066800">
                  <a:moveTo>
                    <a:pt x="0" y="0"/>
                  </a:moveTo>
                  <a:lnTo>
                    <a:pt x="5769156" y="0"/>
                  </a:lnTo>
                  <a:lnTo>
                    <a:pt x="5857875" y="0"/>
                  </a:lnTo>
                  <a:lnTo>
                    <a:pt x="6386376" y="0"/>
                  </a:lnTo>
                  <a:lnTo>
                    <a:pt x="6089196" y="533400"/>
                  </a:lnTo>
                  <a:lnTo>
                    <a:pt x="6386376" y="1066799"/>
                  </a:lnTo>
                  <a:lnTo>
                    <a:pt x="5857875" y="1066799"/>
                  </a:lnTo>
                  <a:lnTo>
                    <a:pt x="5857875" y="1066800"/>
                  </a:lnTo>
                  <a:lnTo>
                    <a:pt x="0" y="1066800"/>
                  </a:lnTo>
                  <a:close/>
                </a:path>
              </a:pathLst>
            </a:custGeom>
            <a:gradFill flip="none" rotWithShape="1">
              <a:gsLst>
                <a:gs pos="100000">
                  <a:schemeClr val="accent1"/>
                </a:gs>
                <a:gs pos="17000">
                  <a:srgbClr val="5600C2"/>
                </a:gs>
              </a:gsLst>
              <a:lin ang="0" scaled="1"/>
              <a:tileRect/>
            </a:gra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a:lnSpc>
                  <a:spcPct val="80000"/>
                </a:lnSpc>
              </a:pPr>
              <a:endParaRPr lang="pt-BR" sz="1600" dirty="0" err="1">
                <a:solidFill>
                  <a:schemeClr val="bg1"/>
                </a:solidFill>
                <a:cs typeface="Amazon Ember Display" panose="020F0603020204020204" pitchFamily="34" charset="0"/>
              </a:endParaRPr>
            </a:p>
          </p:txBody>
        </p:sp>
        <p:sp>
          <p:nvSpPr>
            <p:cNvPr id="24" name="Text Placeholder 2">
              <a:extLst>
                <a:ext uri="{FF2B5EF4-FFF2-40B4-BE49-F238E27FC236}">
                  <a16:creationId xmlns:a16="http://schemas.microsoft.com/office/drawing/2014/main" id="{53C1ED70-E98A-4317-8BC8-21D9E3485D31}"/>
                </a:ext>
              </a:extLst>
            </p:cNvPr>
            <p:cNvSpPr txBox="1">
              <a:spLocks/>
            </p:cNvSpPr>
            <p:nvPr/>
          </p:nvSpPr>
          <p:spPr>
            <a:xfrm>
              <a:off x="230190" y="4984038"/>
              <a:ext cx="6482622" cy="77612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Display" panose="020F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lang="en-US" dirty="0">
                  <a:latin typeface="+mn-lt"/>
                </a:rPr>
                <a:t>Access the AWS Management Console or generate AWS CLI credentials as needed</a:t>
              </a:r>
            </a:p>
          </p:txBody>
        </p:sp>
      </p:grpSp>
    </p:spTree>
    <p:extLst>
      <p:ext uri="{BB962C8B-B14F-4D97-AF65-F5344CB8AC3E}">
        <p14:creationId xmlns:p14="http://schemas.microsoft.com/office/powerpoint/2010/main" val="41801829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F41E52-5E1D-4B99-9D75-385950A6381A}"/>
              </a:ext>
            </a:extLst>
          </p:cNvPr>
          <p:cNvSpPr>
            <a:spLocks noGrp="1"/>
          </p:cNvSpPr>
          <p:nvPr>
            <p:ph type="title"/>
          </p:nvPr>
        </p:nvSpPr>
        <p:spPr>
          <a:xfrm>
            <a:off x="304800" y="2504621"/>
            <a:ext cx="8191500" cy="1442355"/>
          </a:xfrm>
        </p:spPr>
        <p:txBody>
          <a:bodyPr anchor="t"/>
          <a:lstStyle/>
          <a:p>
            <a:r>
              <a:rPr lang="pt-BR" dirty="0"/>
              <a:t>Event access code</a:t>
            </a:r>
          </a:p>
        </p:txBody>
      </p:sp>
      <p:sp>
        <p:nvSpPr>
          <p:cNvPr id="11" name="Text Placeholder 6">
            <a:extLst>
              <a:ext uri="{FF2B5EF4-FFF2-40B4-BE49-F238E27FC236}">
                <a16:creationId xmlns:a16="http://schemas.microsoft.com/office/drawing/2014/main" id="{AC86650F-522D-4E35-B3D3-D574BB17C097}"/>
              </a:ext>
            </a:extLst>
          </p:cNvPr>
          <p:cNvSpPr txBox="1">
            <a:spLocks/>
          </p:cNvSpPr>
          <p:nvPr/>
        </p:nvSpPr>
        <p:spPr>
          <a:xfrm>
            <a:off x="304800" y="3428998"/>
            <a:ext cx="4953000" cy="701731"/>
          </a:xfrm>
          <a:prstGeom prst="rect">
            <a:avLst/>
          </a:prstGeom>
        </p:spPr>
        <p:txBody>
          <a:bodyPr vert="horz" wrap="square" lIns="45720" tIns="45720" rIns="0" bIns="45720" rtlCol="0">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defRPr sz="2800" b="1" kern="1200">
                <a:solidFill>
                  <a:schemeClr val="accent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sz="4400" dirty="0">
                <a:solidFill>
                  <a:schemeClr val="accent2"/>
                </a:solidFill>
              </a:rPr>
              <a:t>4cba-06a42a-2b</a:t>
            </a:r>
          </a:p>
        </p:txBody>
      </p:sp>
      <p:grpSp>
        <p:nvGrpSpPr>
          <p:cNvPr id="2" name="Group 1">
            <a:extLst>
              <a:ext uri="{FF2B5EF4-FFF2-40B4-BE49-F238E27FC236}">
                <a16:creationId xmlns:a16="http://schemas.microsoft.com/office/drawing/2014/main" id="{5D763B50-A1B1-CDEF-AC71-EE45B1DF23FA}"/>
              </a:ext>
            </a:extLst>
          </p:cNvPr>
          <p:cNvGrpSpPr/>
          <p:nvPr/>
        </p:nvGrpSpPr>
        <p:grpSpPr>
          <a:xfrm>
            <a:off x="6332764" y="928883"/>
            <a:ext cx="5859236" cy="1066800"/>
            <a:chOff x="6332764" y="4563337"/>
            <a:chExt cx="5859236" cy="1066800"/>
          </a:xfrm>
        </p:grpSpPr>
        <p:sp>
          <p:nvSpPr>
            <p:cNvPr id="4" name="Freeform: Shape 25">
              <a:extLst>
                <a:ext uri="{FF2B5EF4-FFF2-40B4-BE49-F238E27FC236}">
                  <a16:creationId xmlns:a16="http://schemas.microsoft.com/office/drawing/2014/main" id="{E3613F26-1480-B915-5B68-1A79A6BDA9C8}"/>
                </a:ext>
              </a:extLst>
            </p:cNvPr>
            <p:cNvSpPr/>
            <p:nvPr/>
          </p:nvSpPr>
          <p:spPr>
            <a:xfrm flipH="1">
              <a:off x="6332764" y="4563337"/>
              <a:ext cx="5859236" cy="1066800"/>
            </a:xfrm>
            <a:custGeom>
              <a:avLst/>
              <a:gdLst>
                <a:gd name="connsiteX0" fmla="*/ 5859236 w 5859236"/>
                <a:gd name="connsiteY0" fmla="*/ 0 h 1066800"/>
                <a:gd name="connsiteX1" fmla="*/ 5402036 w 5859236"/>
                <a:gd name="connsiteY1" fmla="*/ 0 h 1066800"/>
                <a:gd name="connsiteX2" fmla="*/ 5242016 w 5859236"/>
                <a:gd name="connsiteY2" fmla="*/ 0 h 1066800"/>
                <a:gd name="connsiteX3" fmla="*/ 0 w 5859236"/>
                <a:gd name="connsiteY3" fmla="*/ 0 h 1066800"/>
                <a:gd name="connsiteX4" fmla="*/ 0 w 5859236"/>
                <a:gd name="connsiteY4" fmla="*/ 1066800 h 1066800"/>
                <a:gd name="connsiteX5" fmla="*/ 5402036 w 5859236"/>
                <a:gd name="connsiteY5" fmla="*/ 1066800 h 1066800"/>
                <a:gd name="connsiteX6" fmla="*/ 5402036 w 5859236"/>
                <a:gd name="connsiteY6" fmla="*/ 1066799 h 1066800"/>
                <a:gd name="connsiteX7" fmla="*/ 5859236 w 5859236"/>
                <a:gd name="connsiteY7" fmla="*/ 1066799 h 1066800"/>
                <a:gd name="connsiteX8" fmla="*/ 5562056 w 5859236"/>
                <a:gd name="connsiteY8" fmla="*/ 533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236" h="1066800">
                  <a:moveTo>
                    <a:pt x="5859236" y="0"/>
                  </a:moveTo>
                  <a:lnTo>
                    <a:pt x="5402036" y="0"/>
                  </a:lnTo>
                  <a:lnTo>
                    <a:pt x="5242016" y="0"/>
                  </a:lnTo>
                  <a:lnTo>
                    <a:pt x="0" y="0"/>
                  </a:lnTo>
                  <a:lnTo>
                    <a:pt x="0" y="1066800"/>
                  </a:lnTo>
                  <a:lnTo>
                    <a:pt x="5402036" y="1066800"/>
                  </a:lnTo>
                  <a:lnTo>
                    <a:pt x="5402036" y="1066799"/>
                  </a:lnTo>
                  <a:lnTo>
                    <a:pt x="5859236" y="1066799"/>
                  </a:lnTo>
                  <a:lnTo>
                    <a:pt x="5562056" y="533400"/>
                  </a:lnTo>
                  <a:close/>
                </a:path>
              </a:pathLst>
            </a:custGeom>
            <a:gradFill flip="none" rotWithShape="1">
              <a:gsLst>
                <a:gs pos="100000">
                  <a:schemeClr val="accent1"/>
                </a:gs>
                <a:gs pos="17000">
                  <a:srgbClr val="5600C2"/>
                </a:gs>
              </a:gsLst>
              <a:lin ang="10800000" scaled="1"/>
              <a:tileRect/>
            </a:gra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a:lnSpc>
                  <a:spcPct val="80000"/>
                </a:lnSpc>
              </a:pPr>
              <a:endParaRPr lang="pt-BR" sz="1600" dirty="0" err="1">
                <a:solidFill>
                  <a:schemeClr val="bg1"/>
                </a:solidFill>
                <a:cs typeface="Amazon Ember Display" panose="020F0603020204020204" pitchFamily="34" charset="0"/>
              </a:endParaRPr>
            </a:p>
          </p:txBody>
        </p:sp>
        <p:sp>
          <p:nvSpPr>
            <p:cNvPr id="5" name="Text Placeholder 2">
              <a:extLst>
                <a:ext uri="{FF2B5EF4-FFF2-40B4-BE49-F238E27FC236}">
                  <a16:creationId xmlns:a16="http://schemas.microsoft.com/office/drawing/2014/main" id="{FB2D275B-EF7D-6154-E91D-95BBAD4DEFAB}"/>
                </a:ext>
              </a:extLst>
            </p:cNvPr>
            <p:cNvSpPr txBox="1">
              <a:spLocks/>
            </p:cNvSpPr>
            <p:nvPr/>
          </p:nvSpPr>
          <p:spPr>
            <a:xfrm>
              <a:off x="6840764" y="4854013"/>
              <a:ext cx="5122636" cy="4247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Display" panose="020F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r">
                <a:buNone/>
              </a:pPr>
              <a:r>
                <a:rPr lang="en-US" dirty="0">
                  <a:latin typeface="+mn-lt"/>
                  <a:hlinkClick r:id="rId3">
                    <a:extLst>
                      <a:ext uri="{A12FA001-AC4F-418D-AE19-62706E023703}">
                        <ahyp:hlinkClr xmlns:ahyp="http://schemas.microsoft.com/office/drawing/2018/hyperlinkcolor" val="tx"/>
                      </a:ext>
                    </a:extLst>
                  </a:hlinkClick>
                </a:rPr>
                <a:t>https://catalog.workshops.aws/join</a:t>
              </a:r>
              <a:endParaRPr lang="en-US" dirty="0">
                <a:latin typeface="+mn-lt"/>
              </a:endParaRPr>
            </a:p>
          </p:txBody>
        </p:sp>
      </p:grpSp>
      <p:grpSp>
        <p:nvGrpSpPr>
          <p:cNvPr id="8" name="Group 7">
            <a:extLst>
              <a:ext uri="{FF2B5EF4-FFF2-40B4-BE49-F238E27FC236}">
                <a16:creationId xmlns:a16="http://schemas.microsoft.com/office/drawing/2014/main" id="{B454E386-6004-3AFB-B5E6-FA4A22661397}"/>
              </a:ext>
            </a:extLst>
          </p:cNvPr>
          <p:cNvGrpSpPr/>
          <p:nvPr/>
        </p:nvGrpSpPr>
        <p:grpSpPr>
          <a:xfrm>
            <a:off x="6332764" y="4571641"/>
            <a:ext cx="5859236" cy="1066800"/>
            <a:chOff x="6332764" y="4563337"/>
            <a:chExt cx="5859236" cy="1066800"/>
          </a:xfrm>
        </p:grpSpPr>
        <p:sp>
          <p:nvSpPr>
            <p:cNvPr id="9" name="Freeform: Shape 25">
              <a:extLst>
                <a:ext uri="{FF2B5EF4-FFF2-40B4-BE49-F238E27FC236}">
                  <a16:creationId xmlns:a16="http://schemas.microsoft.com/office/drawing/2014/main" id="{40C207AA-6A01-1234-6F48-58DB3515C6BA}"/>
                </a:ext>
              </a:extLst>
            </p:cNvPr>
            <p:cNvSpPr/>
            <p:nvPr/>
          </p:nvSpPr>
          <p:spPr>
            <a:xfrm flipH="1">
              <a:off x="6332764" y="4563337"/>
              <a:ext cx="5859236" cy="1066800"/>
            </a:xfrm>
            <a:custGeom>
              <a:avLst/>
              <a:gdLst>
                <a:gd name="connsiteX0" fmla="*/ 5859236 w 5859236"/>
                <a:gd name="connsiteY0" fmla="*/ 0 h 1066800"/>
                <a:gd name="connsiteX1" fmla="*/ 5402036 w 5859236"/>
                <a:gd name="connsiteY1" fmla="*/ 0 h 1066800"/>
                <a:gd name="connsiteX2" fmla="*/ 5242016 w 5859236"/>
                <a:gd name="connsiteY2" fmla="*/ 0 h 1066800"/>
                <a:gd name="connsiteX3" fmla="*/ 0 w 5859236"/>
                <a:gd name="connsiteY3" fmla="*/ 0 h 1066800"/>
                <a:gd name="connsiteX4" fmla="*/ 0 w 5859236"/>
                <a:gd name="connsiteY4" fmla="*/ 1066800 h 1066800"/>
                <a:gd name="connsiteX5" fmla="*/ 5402036 w 5859236"/>
                <a:gd name="connsiteY5" fmla="*/ 1066800 h 1066800"/>
                <a:gd name="connsiteX6" fmla="*/ 5402036 w 5859236"/>
                <a:gd name="connsiteY6" fmla="*/ 1066799 h 1066800"/>
                <a:gd name="connsiteX7" fmla="*/ 5859236 w 5859236"/>
                <a:gd name="connsiteY7" fmla="*/ 1066799 h 1066800"/>
                <a:gd name="connsiteX8" fmla="*/ 5562056 w 5859236"/>
                <a:gd name="connsiteY8" fmla="*/ 533400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9236" h="1066800">
                  <a:moveTo>
                    <a:pt x="5859236" y="0"/>
                  </a:moveTo>
                  <a:lnTo>
                    <a:pt x="5402036" y="0"/>
                  </a:lnTo>
                  <a:lnTo>
                    <a:pt x="5242016" y="0"/>
                  </a:lnTo>
                  <a:lnTo>
                    <a:pt x="0" y="0"/>
                  </a:lnTo>
                  <a:lnTo>
                    <a:pt x="0" y="1066800"/>
                  </a:lnTo>
                  <a:lnTo>
                    <a:pt x="5402036" y="1066800"/>
                  </a:lnTo>
                  <a:lnTo>
                    <a:pt x="5402036" y="1066799"/>
                  </a:lnTo>
                  <a:lnTo>
                    <a:pt x="5859236" y="1066799"/>
                  </a:lnTo>
                  <a:lnTo>
                    <a:pt x="5562056" y="533400"/>
                  </a:lnTo>
                  <a:close/>
                </a:path>
              </a:pathLst>
            </a:custGeom>
            <a:gradFill flip="none" rotWithShape="1">
              <a:gsLst>
                <a:gs pos="100000">
                  <a:schemeClr val="accent1"/>
                </a:gs>
                <a:gs pos="17000">
                  <a:srgbClr val="5600C2"/>
                </a:gs>
              </a:gsLst>
              <a:lin ang="10800000" scaled="1"/>
              <a:tileRect/>
            </a:gra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a:lnSpc>
                  <a:spcPct val="80000"/>
                </a:lnSpc>
              </a:pPr>
              <a:endParaRPr lang="pt-BR" sz="1600" dirty="0" err="1">
                <a:solidFill>
                  <a:schemeClr val="bg1"/>
                </a:solidFill>
                <a:cs typeface="Amazon Ember Display" panose="020F0603020204020204" pitchFamily="34" charset="0"/>
              </a:endParaRPr>
            </a:p>
          </p:txBody>
        </p:sp>
        <p:sp>
          <p:nvSpPr>
            <p:cNvPr id="10" name="Text Placeholder 2">
              <a:extLst>
                <a:ext uri="{FF2B5EF4-FFF2-40B4-BE49-F238E27FC236}">
                  <a16:creationId xmlns:a16="http://schemas.microsoft.com/office/drawing/2014/main" id="{8EFC6ABC-5AFD-5D2C-C5D6-5E217AF252D4}"/>
                </a:ext>
              </a:extLst>
            </p:cNvPr>
            <p:cNvSpPr txBox="1">
              <a:spLocks/>
            </p:cNvSpPr>
            <p:nvPr/>
          </p:nvSpPr>
          <p:spPr>
            <a:xfrm>
              <a:off x="6840764" y="4865588"/>
              <a:ext cx="5122636" cy="4247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Display" panose="020F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mazon Ember Display" panose="020F0603020204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buNone/>
              </a:pPr>
              <a:r>
                <a:rPr lang="en-US" b="1" dirty="0"/>
                <a:t>https://</a:t>
              </a:r>
              <a:r>
                <a:rPr lang="en-US" b="1" dirty="0" err="1"/>
                <a:t>tinyurl.com</a:t>
              </a:r>
              <a:r>
                <a:rPr lang="en-US" b="1" dirty="0"/>
                <a:t>/grc455</a:t>
              </a:r>
            </a:p>
          </p:txBody>
        </p:sp>
      </p:grpSp>
      <p:pic>
        <p:nvPicPr>
          <p:cNvPr id="12" name="Picture 11">
            <a:extLst>
              <a:ext uri="{FF2B5EF4-FFF2-40B4-BE49-F238E27FC236}">
                <a16:creationId xmlns:a16="http://schemas.microsoft.com/office/drawing/2014/main" id="{2FC5BB03-A7C1-E049-CA4D-A388AF53204D}"/>
              </a:ext>
            </a:extLst>
          </p:cNvPr>
          <p:cNvPicPr>
            <a:picLocks noChangeAspect="1"/>
          </p:cNvPicPr>
          <p:nvPr/>
        </p:nvPicPr>
        <p:blipFill>
          <a:blip r:embed="rId4"/>
          <a:stretch>
            <a:fillRect/>
          </a:stretch>
        </p:blipFill>
        <p:spPr>
          <a:xfrm>
            <a:off x="5997105" y="2039401"/>
            <a:ext cx="2505919" cy="2505919"/>
          </a:xfrm>
          <a:prstGeom prst="rect">
            <a:avLst/>
          </a:prstGeom>
        </p:spPr>
      </p:pic>
    </p:spTree>
    <p:extLst>
      <p:ext uri="{BB962C8B-B14F-4D97-AF65-F5344CB8AC3E}">
        <p14:creationId xmlns:p14="http://schemas.microsoft.com/office/powerpoint/2010/main" val="22044792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381-F31E-41E0-A17E-FA043C4C6282}"/>
              </a:ext>
            </a:extLst>
          </p:cNvPr>
          <p:cNvSpPr>
            <a:spLocks noGrp="1"/>
          </p:cNvSpPr>
          <p:nvPr>
            <p:ph type="title"/>
          </p:nvPr>
        </p:nvSpPr>
        <p:spPr>
          <a:xfrm>
            <a:off x="0" y="-660868"/>
            <a:ext cx="12192000" cy="638175"/>
          </a:xfrm>
        </p:spPr>
        <p:txBody>
          <a:bodyPr/>
          <a:lstStyle/>
          <a:p>
            <a:r>
              <a:rPr lang="en-US" dirty="0"/>
              <a:t>Thank you</a:t>
            </a:r>
          </a:p>
        </p:txBody>
      </p:sp>
      <p:sp>
        <p:nvSpPr>
          <p:cNvPr id="17" name="Text Placeholder 39">
            <a:extLst>
              <a:ext uri="{FF2B5EF4-FFF2-40B4-BE49-F238E27FC236}">
                <a16:creationId xmlns:a16="http://schemas.microsoft.com/office/drawing/2014/main" id="{A2E5AE8A-6389-33EE-5658-21F32CD3E7A1}"/>
              </a:ext>
            </a:extLst>
          </p:cNvPr>
          <p:cNvSpPr>
            <a:spLocks noGrp="1"/>
          </p:cNvSpPr>
          <p:nvPr>
            <p:ph type="body" sz="quarter" idx="10"/>
          </p:nvPr>
        </p:nvSpPr>
        <p:spPr>
          <a:xfrm>
            <a:off x="440940" y="3142314"/>
            <a:ext cx="3702329" cy="369332"/>
          </a:xfrm>
        </p:spPr>
        <p:txBody>
          <a:bodyPr/>
          <a:lstStyle/>
          <a:p>
            <a:r>
              <a:rPr lang="en-US" dirty="0"/>
              <a:t>Siva Guruvareddiar (he/him)</a:t>
            </a:r>
          </a:p>
        </p:txBody>
      </p:sp>
      <p:sp>
        <p:nvSpPr>
          <p:cNvPr id="19" name="Text Placeholder 42">
            <a:extLst>
              <a:ext uri="{FF2B5EF4-FFF2-40B4-BE49-F238E27FC236}">
                <a16:creationId xmlns:a16="http://schemas.microsoft.com/office/drawing/2014/main" id="{6FBF9FCF-ECF4-5381-AE99-797FBDB1F919}"/>
              </a:ext>
            </a:extLst>
          </p:cNvPr>
          <p:cNvSpPr txBox="1">
            <a:spLocks/>
          </p:cNvSpPr>
          <p:nvPr/>
        </p:nvSpPr>
        <p:spPr>
          <a:xfrm>
            <a:off x="4464428" y="4305311"/>
            <a:ext cx="3702329" cy="369332"/>
          </a:xfrm>
          <a:prstGeom prst="rect">
            <a:avLst/>
          </a:prstGeom>
        </p:spPr>
        <p:txBody>
          <a:bodyPr vert="horz" lIns="0" tIns="45720" rIns="0" bIns="45720" rtlCol="0" anchor="b">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defRPr sz="2000" b="1"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a:t>Reshma Mathews (she/her)</a:t>
            </a:r>
            <a:endParaRPr lang="en-US" dirty="0"/>
          </a:p>
        </p:txBody>
      </p:sp>
      <p:sp>
        <p:nvSpPr>
          <p:cNvPr id="20" name="Text Placeholder 43">
            <a:extLst>
              <a:ext uri="{FF2B5EF4-FFF2-40B4-BE49-F238E27FC236}">
                <a16:creationId xmlns:a16="http://schemas.microsoft.com/office/drawing/2014/main" id="{1FADDC22-4EFB-F098-E1EE-BFE5DC0EF69C}"/>
              </a:ext>
            </a:extLst>
          </p:cNvPr>
          <p:cNvSpPr txBox="1">
            <a:spLocks/>
          </p:cNvSpPr>
          <p:nvPr/>
        </p:nvSpPr>
        <p:spPr>
          <a:xfrm>
            <a:off x="4456766" y="4646943"/>
            <a:ext cx="3702329" cy="574003"/>
          </a:xfrm>
          <a:prstGeom prst="rect">
            <a:avLst/>
          </a:prstGeom>
        </p:spPr>
        <p:txBody>
          <a:bodyPr vert="horz" lIns="0" tIns="45720" rIns="0" bIns="45720" rtlCol="0">
            <a:noAutofit/>
          </a:bodyPr>
          <a:lstStyle>
            <a:lvl1pPr marL="0" indent="0" algn="l" defTabSz="914400" rtl="0" eaLnBrk="1" latinLnBrk="0" hangingPunct="1">
              <a:lnSpc>
                <a:spcPct val="90000"/>
              </a:lnSpc>
              <a:spcBef>
                <a:spcPts val="0"/>
              </a:spcBef>
              <a:spcAft>
                <a:spcPts val="600"/>
              </a:spcAft>
              <a:buClr>
                <a:schemeClr val="tx1"/>
              </a:buClr>
              <a:buSzPct val="90000"/>
              <a:buFont typeface="Amazon Ember Display" panose="020F0603020204020204" pitchFamily="34" charset="0"/>
              <a:buNone/>
              <a:defRPr sz="1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endParaRPr lang="en-US" dirty="0"/>
          </a:p>
        </p:txBody>
      </p:sp>
      <p:sp>
        <p:nvSpPr>
          <p:cNvPr id="21" name="Text Placeholder 6">
            <a:extLst>
              <a:ext uri="{FF2B5EF4-FFF2-40B4-BE49-F238E27FC236}">
                <a16:creationId xmlns:a16="http://schemas.microsoft.com/office/drawing/2014/main" id="{ADC623D7-248C-1558-D338-C8BF852AD8CD}"/>
              </a:ext>
            </a:extLst>
          </p:cNvPr>
          <p:cNvSpPr txBox="1">
            <a:spLocks/>
          </p:cNvSpPr>
          <p:nvPr/>
        </p:nvSpPr>
        <p:spPr>
          <a:xfrm>
            <a:off x="4566095" y="3119618"/>
            <a:ext cx="3702329" cy="369332"/>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defRPr sz="2000" b="1"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Rodrigo </a:t>
            </a:r>
            <a:r>
              <a:rPr lang="en-US" dirty="0" err="1"/>
              <a:t>Bersa</a:t>
            </a:r>
            <a:r>
              <a:rPr lang="en-US" dirty="0"/>
              <a:t> (he/him)</a:t>
            </a:r>
          </a:p>
        </p:txBody>
      </p:sp>
      <p:sp>
        <p:nvSpPr>
          <p:cNvPr id="22" name="Text Placeholder 7">
            <a:extLst>
              <a:ext uri="{FF2B5EF4-FFF2-40B4-BE49-F238E27FC236}">
                <a16:creationId xmlns:a16="http://schemas.microsoft.com/office/drawing/2014/main" id="{5E55407B-ADA6-C624-0967-F8196183AE1C}"/>
              </a:ext>
            </a:extLst>
          </p:cNvPr>
          <p:cNvSpPr txBox="1">
            <a:spLocks/>
          </p:cNvSpPr>
          <p:nvPr/>
        </p:nvSpPr>
        <p:spPr>
          <a:xfrm>
            <a:off x="4573757" y="3507704"/>
            <a:ext cx="3702329" cy="313932"/>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300"/>
              </a:spcAft>
              <a:buClr>
                <a:schemeClr val="tx1"/>
              </a:buClr>
              <a:buSzPct val="90000"/>
              <a:buFont typeface="Amazon Ember Display" panose="020F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hlinkClick r:id="rId3"/>
              </a:rPr>
              <a:t>bersr@amazon.com</a:t>
            </a:r>
            <a:r>
              <a:rPr lang="en-US" dirty="0"/>
              <a:t> </a:t>
            </a:r>
          </a:p>
        </p:txBody>
      </p:sp>
      <p:sp>
        <p:nvSpPr>
          <p:cNvPr id="23" name="Text Placeholder 42">
            <a:extLst>
              <a:ext uri="{FF2B5EF4-FFF2-40B4-BE49-F238E27FC236}">
                <a16:creationId xmlns:a16="http://schemas.microsoft.com/office/drawing/2014/main" id="{DDD2ED7E-F318-804D-81FB-4E68D4BE7190}"/>
              </a:ext>
            </a:extLst>
          </p:cNvPr>
          <p:cNvSpPr txBox="1">
            <a:spLocks/>
          </p:cNvSpPr>
          <p:nvPr/>
        </p:nvSpPr>
        <p:spPr>
          <a:xfrm>
            <a:off x="421166" y="4305311"/>
            <a:ext cx="3702329" cy="369332"/>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defRPr sz="2000" b="1"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Megan Velez Rivera (she/her)</a:t>
            </a:r>
          </a:p>
        </p:txBody>
      </p:sp>
      <p:sp>
        <p:nvSpPr>
          <p:cNvPr id="24" name="Text Placeholder 43">
            <a:extLst>
              <a:ext uri="{FF2B5EF4-FFF2-40B4-BE49-F238E27FC236}">
                <a16:creationId xmlns:a16="http://schemas.microsoft.com/office/drawing/2014/main" id="{D699997B-39CA-A250-DF4A-ACCB43B69572}"/>
              </a:ext>
            </a:extLst>
          </p:cNvPr>
          <p:cNvSpPr txBox="1">
            <a:spLocks/>
          </p:cNvSpPr>
          <p:nvPr/>
        </p:nvSpPr>
        <p:spPr>
          <a:xfrm>
            <a:off x="413504" y="4646943"/>
            <a:ext cx="3702329" cy="313932"/>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300"/>
              </a:spcAft>
              <a:buClr>
                <a:schemeClr val="tx1"/>
              </a:buClr>
              <a:buSzPct val="90000"/>
              <a:buFont typeface="Amazon Ember Display" panose="020F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hlinkClick r:id="rId4"/>
              </a:rPr>
              <a:t>mevelez@amazon.com</a:t>
            </a:r>
            <a:r>
              <a:rPr lang="en-US" dirty="0"/>
              <a:t> </a:t>
            </a:r>
          </a:p>
        </p:txBody>
      </p:sp>
      <p:sp>
        <p:nvSpPr>
          <p:cNvPr id="25" name="TextBox 24">
            <a:extLst>
              <a:ext uri="{FF2B5EF4-FFF2-40B4-BE49-F238E27FC236}">
                <a16:creationId xmlns:a16="http://schemas.microsoft.com/office/drawing/2014/main" id="{8733378F-2934-41BE-207C-58CDCE02F8A5}"/>
              </a:ext>
            </a:extLst>
          </p:cNvPr>
          <p:cNvSpPr txBox="1"/>
          <p:nvPr/>
        </p:nvSpPr>
        <p:spPr>
          <a:xfrm>
            <a:off x="1109577" y="3914454"/>
            <a:ext cx="65" cy="369332"/>
          </a:xfrm>
          <a:prstGeom prst="rect">
            <a:avLst/>
          </a:prstGeom>
          <a:noFill/>
        </p:spPr>
        <p:txBody>
          <a:bodyPr wrap="none" lIns="0" rIns="0" rtlCol="0">
            <a:spAutoFit/>
          </a:bodyPr>
          <a:lstStyle/>
          <a:p>
            <a:pPr algn="ctr"/>
            <a:endParaRPr lang="en-US" dirty="0" err="1"/>
          </a:p>
        </p:txBody>
      </p:sp>
      <p:sp>
        <p:nvSpPr>
          <p:cNvPr id="26" name="Text Placeholder 7">
            <a:extLst>
              <a:ext uri="{FF2B5EF4-FFF2-40B4-BE49-F238E27FC236}">
                <a16:creationId xmlns:a16="http://schemas.microsoft.com/office/drawing/2014/main" id="{3C47AA8B-D838-973E-0F2C-CB50BE53A3C4}"/>
              </a:ext>
            </a:extLst>
          </p:cNvPr>
          <p:cNvSpPr txBox="1">
            <a:spLocks/>
          </p:cNvSpPr>
          <p:nvPr/>
        </p:nvSpPr>
        <p:spPr>
          <a:xfrm>
            <a:off x="421166" y="3530480"/>
            <a:ext cx="3702329" cy="313932"/>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300"/>
              </a:spcAft>
              <a:buClr>
                <a:schemeClr val="tx1"/>
              </a:buClr>
              <a:buSzPct val="90000"/>
              <a:buFont typeface="Amazon Ember Display" panose="020F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hlinkClick r:id="rId5"/>
              </a:rPr>
              <a:t>gurusiva@amazon.com</a:t>
            </a:r>
            <a:r>
              <a:rPr lang="en-US" dirty="0"/>
              <a:t> </a:t>
            </a:r>
          </a:p>
        </p:txBody>
      </p:sp>
      <p:sp>
        <p:nvSpPr>
          <p:cNvPr id="28" name="Text Placeholder 43">
            <a:extLst>
              <a:ext uri="{FF2B5EF4-FFF2-40B4-BE49-F238E27FC236}">
                <a16:creationId xmlns:a16="http://schemas.microsoft.com/office/drawing/2014/main" id="{55E2D032-9609-9CD9-9B58-92D653857464}"/>
              </a:ext>
            </a:extLst>
          </p:cNvPr>
          <p:cNvSpPr txBox="1">
            <a:spLocks/>
          </p:cNvSpPr>
          <p:nvPr/>
        </p:nvSpPr>
        <p:spPr>
          <a:xfrm>
            <a:off x="4472090" y="4625827"/>
            <a:ext cx="3702329" cy="313932"/>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300"/>
              </a:spcAft>
              <a:buClr>
                <a:schemeClr val="tx1"/>
              </a:buClr>
              <a:buSzPct val="90000"/>
              <a:buFont typeface="Amazon Ember Display" panose="020F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hlinkClick r:id="rId6"/>
              </a:rPr>
              <a:t>kurampil@amazon.com</a:t>
            </a:r>
            <a:r>
              <a:rPr lang="en-US" dirty="0"/>
              <a:t> </a:t>
            </a:r>
          </a:p>
        </p:txBody>
      </p:sp>
    </p:spTree>
    <p:extLst>
      <p:ext uri="{BB962C8B-B14F-4D97-AF65-F5344CB8AC3E}">
        <p14:creationId xmlns:p14="http://schemas.microsoft.com/office/powerpoint/2010/main" val="10624346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ubtitle 38">
            <a:extLst>
              <a:ext uri="{FF2B5EF4-FFF2-40B4-BE49-F238E27FC236}">
                <a16:creationId xmlns:a16="http://schemas.microsoft.com/office/drawing/2014/main" id="{5A9E0DF0-3EAC-4C0B-8F67-768F1B433AD8}"/>
              </a:ext>
            </a:extLst>
          </p:cNvPr>
          <p:cNvSpPr>
            <a:spLocks noGrp="1"/>
          </p:cNvSpPr>
          <p:nvPr>
            <p:ph type="subTitle" idx="1"/>
          </p:nvPr>
        </p:nvSpPr>
        <p:spPr/>
        <p:txBody>
          <a:bodyPr/>
          <a:lstStyle/>
          <a:p>
            <a:endParaRPr lang="en-US" dirty="0"/>
          </a:p>
        </p:txBody>
      </p:sp>
      <p:sp>
        <p:nvSpPr>
          <p:cNvPr id="38" name="Title 37">
            <a:extLst>
              <a:ext uri="{FF2B5EF4-FFF2-40B4-BE49-F238E27FC236}">
                <a16:creationId xmlns:a16="http://schemas.microsoft.com/office/drawing/2014/main" id="{51B0566C-9519-4C8E-AEFE-DF829A5E749A}"/>
              </a:ext>
            </a:extLst>
          </p:cNvPr>
          <p:cNvSpPr>
            <a:spLocks noGrp="1"/>
          </p:cNvSpPr>
          <p:nvPr>
            <p:ph type="title"/>
          </p:nvPr>
        </p:nvSpPr>
        <p:spPr/>
        <p:txBody>
          <a:bodyPr/>
          <a:lstStyle/>
          <a:p>
            <a:r>
              <a:rPr lang="en-US" dirty="0"/>
              <a:t>Securing and Observing Amazon EKS clusters</a:t>
            </a:r>
          </a:p>
        </p:txBody>
      </p:sp>
      <p:sp>
        <p:nvSpPr>
          <p:cNvPr id="40" name="Text Placeholder 39">
            <a:extLst>
              <a:ext uri="{FF2B5EF4-FFF2-40B4-BE49-F238E27FC236}">
                <a16:creationId xmlns:a16="http://schemas.microsoft.com/office/drawing/2014/main" id="{17691426-DF31-4E6C-82D5-38426084EE04}"/>
              </a:ext>
            </a:extLst>
          </p:cNvPr>
          <p:cNvSpPr>
            <a:spLocks noGrp="1"/>
          </p:cNvSpPr>
          <p:nvPr>
            <p:ph type="body" sz="quarter" idx="10"/>
          </p:nvPr>
        </p:nvSpPr>
        <p:spPr>
          <a:xfrm>
            <a:off x="440940" y="4097809"/>
            <a:ext cx="3702329" cy="369332"/>
          </a:xfrm>
        </p:spPr>
        <p:txBody>
          <a:bodyPr/>
          <a:lstStyle/>
          <a:p>
            <a:r>
              <a:rPr lang="en-US" dirty="0"/>
              <a:t>Siva Guruvareddiar (he/him)</a:t>
            </a:r>
          </a:p>
        </p:txBody>
      </p:sp>
      <p:sp>
        <p:nvSpPr>
          <p:cNvPr id="41" name="Text Placeholder 40">
            <a:extLst>
              <a:ext uri="{FF2B5EF4-FFF2-40B4-BE49-F238E27FC236}">
                <a16:creationId xmlns:a16="http://schemas.microsoft.com/office/drawing/2014/main" id="{DAD067F3-4559-44A1-AEE0-5CD93F068797}"/>
              </a:ext>
            </a:extLst>
          </p:cNvPr>
          <p:cNvSpPr>
            <a:spLocks noGrp="1"/>
          </p:cNvSpPr>
          <p:nvPr>
            <p:ph type="body" sz="quarter" idx="11"/>
          </p:nvPr>
        </p:nvSpPr>
        <p:spPr/>
        <p:txBody>
          <a:bodyPr/>
          <a:lstStyle/>
          <a:p>
            <a:r>
              <a:rPr lang="en-US" dirty="0"/>
              <a:t>GRC455 - RE:INFORCE 2024</a:t>
            </a:r>
          </a:p>
        </p:txBody>
      </p:sp>
      <p:sp>
        <p:nvSpPr>
          <p:cNvPr id="42" name="Text Placeholder 41">
            <a:extLst>
              <a:ext uri="{FF2B5EF4-FFF2-40B4-BE49-F238E27FC236}">
                <a16:creationId xmlns:a16="http://schemas.microsoft.com/office/drawing/2014/main" id="{A3000D38-2FA1-4E84-91BD-2EA67A4FDBF1}"/>
              </a:ext>
            </a:extLst>
          </p:cNvPr>
          <p:cNvSpPr>
            <a:spLocks noGrp="1"/>
          </p:cNvSpPr>
          <p:nvPr>
            <p:ph type="body" sz="quarter" idx="12"/>
          </p:nvPr>
        </p:nvSpPr>
        <p:spPr>
          <a:xfrm>
            <a:off x="440940" y="4471870"/>
            <a:ext cx="3791884" cy="574003"/>
          </a:xfrm>
        </p:spPr>
        <p:txBody>
          <a:bodyPr/>
          <a:lstStyle/>
          <a:p>
            <a:r>
              <a:rPr lang="en-US" dirty="0"/>
              <a:t>Senior Solutions Architect, Observability</a:t>
            </a:r>
          </a:p>
          <a:p>
            <a:r>
              <a:rPr lang="en-US" dirty="0"/>
              <a:t>AWS</a:t>
            </a:r>
          </a:p>
        </p:txBody>
      </p:sp>
      <p:sp>
        <p:nvSpPr>
          <p:cNvPr id="43" name="Text Placeholder 42">
            <a:extLst>
              <a:ext uri="{FF2B5EF4-FFF2-40B4-BE49-F238E27FC236}">
                <a16:creationId xmlns:a16="http://schemas.microsoft.com/office/drawing/2014/main" id="{F9643A2C-5696-4793-91F1-598A81A7CE4C}"/>
              </a:ext>
            </a:extLst>
          </p:cNvPr>
          <p:cNvSpPr>
            <a:spLocks noGrp="1"/>
          </p:cNvSpPr>
          <p:nvPr>
            <p:ph type="body" sz="quarter" idx="13"/>
          </p:nvPr>
        </p:nvSpPr>
        <p:spPr>
          <a:xfrm>
            <a:off x="4464428" y="5260806"/>
            <a:ext cx="3702329" cy="369332"/>
          </a:xfrm>
        </p:spPr>
        <p:txBody>
          <a:bodyPr/>
          <a:lstStyle/>
          <a:p>
            <a:r>
              <a:rPr lang="en-US" dirty="0"/>
              <a:t>Reshma Mathews (she/her)</a:t>
            </a:r>
          </a:p>
        </p:txBody>
      </p:sp>
      <p:sp>
        <p:nvSpPr>
          <p:cNvPr id="44" name="Text Placeholder 43">
            <a:extLst>
              <a:ext uri="{FF2B5EF4-FFF2-40B4-BE49-F238E27FC236}">
                <a16:creationId xmlns:a16="http://schemas.microsoft.com/office/drawing/2014/main" id="{075ABE93-DEC7-4BDC-AA47-C3D4FBF64895}"/>
              </a:ext>
            </a:extLst>
          </p:cNvPr>
          <p:cNvSpPr>
            <a:spLocks noGrp="1"/>
          </p:cNvSpPr>
          <p:nvPr>
            <p:ph type="body" sz="quarter" idx="14"/>
          </p:nvPr>
        </p:nvSpPr>
        <p:spPr>
          <a:xfrm>
            <a:off x="4456766" y="5602438"/>
            <a:ext cx="3702329" cy="574003"/>
          </a:xfrm>
        </p:spPr>
        <p:txBody>
          <a:bodyPr/>
          <a:lstStyle/>
          <a:p>
            <a:r>
              <a:rPr lang="en-US" dirty="0"/>
              <a:t>Technical Account Manager</a:t>
            </a:r>
          </a:p>
          <a:p>
            <a:r>
              <a:rPr lang="en-US" dirty="0"/>
              <a:t>AWS</a:t>
            </a:r>
          </a:p>
        </p:txBody>
      </p:sp>
      <p:sp>
        <p:nvSpPr>
          <p:cNvPr id="2" name="Text Placeholder 6">
            <a:extLst>
              <a:ext uri="{FF2B5EF4-FFF2-40B4-BE49-F238E27FC236}">
                <a16:creationId xmlns:a16="http://schemas.microsoft.com/office/drawing/2014/main" id="{721935E7-C52C-9D74-3714-2A9225C50BED}"/>
              </a:ext>
            </a:extLst>
          </p:cNvPr>
          <p:cNvSpPr txBox="1">
            <a:spLocks/>
          </p:cNvSpPr>
          <p:nvPr/>
        </p:nvSpPr>
        <p:spPr>
          <a:xfrm>
            <a:off x="4566095" y="4075113"/>
            <a:ext cx="3702329" cy="369332"/>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defRPr sz="2000" b="1"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Rodrigo </a:t>
            </a:r>
            <a:r>
              <a:rPr lang="en-US" dirty="0" err="1"/>
              <a:t>Bersa</a:t>
            </a:r>
            <a:r>
              <a:rPr lang="en-US" dirty="0"/>
              <a:t> (he/him)</a:t>
            </a:r>
          </a:p>
        </p:txBody>
      </p:sp>
      <p:sp>
        <p:nvSpPr>
          <p:cNvPr id="3" name="Text Placeholder 7">
            <a:extLst>
              <a:ext uri="{FF2B5EF4-FFF2-40B4-BE49-F238E27FC236}">
                <a16:creationId xmlns:a16="http://schemas.microsoft.com/office/drawing/2014/main" id="{5F287A86-845E-E5A3-F930-E56608E14283}"/>
              </a:ext>
            </a:extLst>
          </p:cNvPr>
          <p:cNvSpPr txBox="1">
            <a:spLocks/>
          </p:cNvSpPr>
          <p:nvPr/>
        </p:nvSpPr>
        <p:spPr>
          <a:xfrm>
            <a:off x="4573757" y="4463199"/>
            <a:ext cx="3702329" cy="535531"/>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300"/>
              </a:spcAft>
              <a:buClr>
                <a:schemeClr val="tx1"/>
              </a:buClr>
              <a:buSzPct val="90000"/>
              <a:buFont typeface="Amazon Ember Display" panose="020F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Senior Solutions Architect, Containers</a:t>
            </a:r>
          </a:p>
          <a:p>
            <a:r>
              <a:rPr lang="en-US" dirty="0"/>
              <a:t>AWS</a:t>
            </a:r>
          </a:p>
        </p:txBody>
      </p:sp>
      <p:sp>
        <p:nvSpPr>
          <p:cNvPr id="4" name="Text Placeholder 42">
            <a:extLst>
              <a:ext uri="{FF2B5EF4-FFF2-40B4-BE49-F238E27FC236}">
                <a16:creationId xmlns:a16="http://schemas.microsoft.com/office/drawing/2014/main" id="{5343D616-96C3-BFCA-1EAF-5D29067B025D}"/>
              </a:ext>
            </a:extLst>
          </p:cNvPr>
          <p:cNvSpPr txBox="1">
            <a:spLocks/>
          </p:cNvSpPr>
          <p:nvPr/>
        </p:nvSpPr>
        <p:spPr>
          <a:xfrm>
            <a:off x="421166" y="5260806"/>
            <a:ext cx="3702329" cy="369332"/>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None/>
              <a:defRPr sz="2000" b="1"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600"/>
              </a:spcAft>
              <a:buClr>
                <a:schemeClr val="tx1"/>
              </a:buClr>
              <a:buFont typeface="Amazon Ember Display" panose="020F0603020204020204" pitchFamily="34" charset="0"/>
              <a:buNone/>
              <a:defRPr sz="1800" kern="1200">
                <a:solidFill>
                  <a:schemeClr val="tx1"/>
                </a:solidFill>
                <a:latin typeface="+mn-lt"/>
                <a:ea typeface="+mn-ea"/>
                <a:cs typeface="+mn-cs"/>
              </a:defRPr>
            </a:lvl4pPr>
            <a:lvl5pPr marL="685800" indent="0" algn="l" defTabSz="914400" rtl="0" eaLnBrk="1" latinLnBrk="0" hangingPunct="1">
              <a:lnSpc>
                <a:spcPct val="90000"/>
              </a:lnSpc>
              <a:spcBef>
                <a:spcPts val="0"/>
              </a:spcBef>
              <a:buClr>
                <a:schemeClr val="tx1"/>
              </a:buClr>
              <a:buFont typeface="Amazon Ember Display" panose="020F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Megan Velez Rivera (she/her)</a:t>
            </a:r>
          </a:p>
        </p:txBody>
      </p:sp>
      <p:sp>
        <p:nvSpPr>
          <p:cNvPr id="5" name="Text Placeholder 43">
            <a:extLst>
              <a:ext uri="{FF2B5EF4-FFF2-40B4-BE49-F238E27FC236}">
                <a16:creationId xmlns:a16="http://schemas.microsoft.com/office/drawing/2014/main" id="{9C5F3E1D-8276-BF7D-17E5-40415835DADE}"/>
              </a:ext>
            </a:extLst>
          </p:cNvPr>
          <p:cNvSpPr txBox="1">
            <a:spLocks/>
          </p:cNvSpPr>
          <p:nvPr/>
        </p:nvSpPr>
        <p:spPr>
          <a:xfrm>
            <a:off x="413504" y="5602438"/>
            <a:ext cx="3702329" cy="574003"/>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300"/>
              </a:spcAft>
              <a:buClr>
                <a:schemeClr val="tx1"/>
              </a:buClr>
              <a:buSzPct val="90000"/>
              <a:buFont typeface="Amazon Ember Display" panose="020F0603020204020204" pitchFamily="34" charset="0"/>
              <a:buNone/>
              <a:defRPr sz="16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r>
              <a:rPr lang="en-US" dirty="0"/>
              <a:t>Senior Solutions Architect</a:t>
            </a:r>
          </a:p>
          <a:p>
            <a:r>
              <a:rPr lang="en-US" dirty="0"/>
              <a:t>AWS</a:t>
            </a:r>
          </a:p>
        </p:txBody>
      </p:sp>
    </p:spTree>
    <p:extLst>
      <p:ext uri="{BB962C8B-B14F-4D97-AF65-F5344CB8AC3E}">
        <p14:creationId xmlns:p14="http://schemas.microsoft.com/office/powerpoint/2010/main" val="3381646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BABB-D063-4DF2-8B7C-E8B703F18D9D}"/>
              </a:ext>
            </a:extLst>
          </p:cNvPr>
          <p:cNvSpPr>
            <a:spLocks noGrp="1"/>
          </p:cNvSpPr>
          <p:nvPr>
            <p:ph type="title"/>
          </p:nvPr>
        </p:nvSpPr>
        <p:spPr/>
        <p:txBody>
          <a:bodyPr/>
          <a:lstStyle/>
          <a:p>
            <a:r>
              <a:rPr lang="en-US" dirty="0"/>
              <a:t>Kubernetes security challenges</a:t>
            </a:r>
          </a:p>
        </p:txBody>
      </p:sp>
      <p:sp>
        <p:nvSpPr>
          <p:cNvPr id="179" name="Freeform: Shape 178">
            <a:extLst>
              <a:ext uri="{FF2B5EF4-FFF2-40B4-BE49-F238E27FC236}">
                <a16:creationId xmlns:a16="http://schemas.microsoft.com/office/drawing/2014/main" id="{C74CE554-6B9E-41CA-9899-8BC2B9F01148}"/>
              </a:ext>
            </a:extLst>
          </p:cNvPr>
          <p:cNvSpPr/>
          <p:nvPr/>
        </p:nvSpPr>
        <p:spPr>
          <a:xfrm>
            <a:off x="4035970" y="648746"/>
            <a:ext cx="23813" cy="23813"/>
          </a:xfrm>
          <a:custGeom>
            <a:avLst/>
            <a:gdLst/>
            <a:ahLst/>
            <a:cxnLst/>
            <a:rect l="l" t="t" r="r" b="b"/>
            <a:pathLst>
              <a:path w="28575" h="28575"/>
            </a:pathLst>
          </a:custGeom>
          <a:noFill/>
          <a:ln w="22225" cap="flat">
            <a:solidFill>
              <a:srgbClr val="FD7E45"/>
            </a:solidFill>
            <a:prstDash val="solid"/>
            <a:round/>
          </a:ln>
        </p:spPr>
        <p:txBody>
          <a:bodyPr rtlCol="0" anchor="ctr"/>
          <a:lstStyle/>
          <a:p>
            <a:pPr defTabSz="914284">
              <a:defRPr/>
            </a:pPr>
            <a:endParaRPr lang="en-US" sz="1500">
              <a:latin typeface="Amazon Ember"/>
            </a:endParaRPr>
          </a:p>
        </p:txBody>
      </p:sp>
      <p:sp>
        <p:nvSpPr>
          <p:cNvPr id="494" name="Freeform: Shape 493">
            <a:extLst>
              <a:ext uri="{FF2B5EF4-FFF2-40B4-BE49-F238E27FC236}">
                <a16:creationId xmlns:a16="http://schemas.microsoft.com/office/drawing/2014/main" id="{D0F7C5E3-F650-4395-AA89-B4BE6E761427}"/>
              </a:ext>
            </a:extLst>
          </p:cNvPr>
          <p:cNvSpPr/>
          <p:nvPr/>
        </p:nvSpPr>
        <p:spPr>
          <a:xfrm>
            <a:off x="6276399" y="-1608900"/>
            <a:ext cx="23813" cy="23813"/>
          </a:xfrm>
          <a:custGeom>
            <a:avLst/>
            <a:gdLst/>
            <a:ahLst/>
            <a:cxnLst/>
            <a:rect l="l" t="t" r="r" b="b"/>
            <a:pathLst>
              <a:path w="28575" h="28575"/>
            </a:pathLst>
          </a:custGeom>
          <a:noFill/>
          <a:ln w="19050" cap="flat">
            <a:solidFill>
              <a:srgbClr val="FF4053"/>
            </a:solidFill>
            <a:prstDash val="solid"/>
            <a:round/>
          </a:ln>
        </p:spPr>
        <p:txBody>
          <a:bodyPr rtlCol="0" anchor="ctr"/>
          <a:lstStyle/>
          <a:p>
            <a:pPr defTabSz="914284">
              <a:defRPr/>
            </a:pPr>
            <a:endParaRPr lang="en-US" sz="1500">
              <a:latin typeface="Amazon Ember"/>
            </a:endParaRPr>
          </a:p>
        </p:txBody>
      </p:sp>
      <p:sp>
        <p:nvSpPr>
          <p:cNvPr id="495" name="Freeform: Shape 494">
            <a:extLst>
              <a:ext uri="{FF2B5EF4-FFF2-40B4-BE49-F238E27FC236}">
                <a16:creationId xmlns:a16="http://schemas.microsoft.com/office/drawing/2014/main" id="{0CDE155A-EF20-44FD-A25C-4858EE1570BC}"/>
              </a:ext>
            </a:extLst>
          </p:cNvPr>
          <p:cNvSpPr/>
          <p:nvPr/>
        </p:nvSpPr>
        <p:spPr>
          <a:xfrm>
            <a:off x="6276399" y="-1608900"/>
            <a:ext cx="23813" cy="23813"/>
          </a:xfrm>
          <a:custGeom>
            <a:avLst/>
            <a:gdLst/>
            <a:ahLst/>
            <a:cxnLst/>
            <a:rect l="l" t="t" r="r" b="b"/>
            <a:pathLst>
              <a:path w="28575" h="28575"/>
            </a:pathLst>
          </a:custGeom>
          <a:noFill/>
          <a:ln w="19050" cap="flat">
            <a:solidFill>
              <a:srgbClr val="FF4053"/>
            </a:solidFill>
            <a:prstDash val="solid"/>
            <a:round/>
          </a:ln>
        </p:spPr>
        <p:txBody>
          <a:bodyPr rtlCol="0" anchor="ctr"/>
          <a:lstStyle/>
          <a:p>
            <a:pPr defTabSz="914284">
              <a:defRPr/>
            </a:pPr>
            <a:endParaRPr lang="en-US" sz="1500">
              <a:latin typeface="Amazon Ember"/>
            </a:endParaRPr>
          </a:p>
        </p:txBody>
      </p:sp>
      <p:sp>
        <p:nvSpPr>
          <p:cNvPr id="5" name="TextBox 4">
            <a:extLst>
              <a:ext uri="{FF2B5EF4-FFF2-40B4-BE49-F238E27FC236}">
                <a16:creationId xmlns:a16="http://schemas.microsoft.com/office/drawing/2014/main" id="{ECE3137E-FDC2-B1BC-0464-5BD9838A3FA4}"/>
              </a:ext>
            </a:extLst>
          </p:cNvPr>
          <p:cNvSpPr txBox="1"/>
          <p:nvPr/>
        </p:nvSpPr>
        <p:spPr>
          <a:xfrm>
            <a:off x="1109927" y="2765219"/>
            <a:ext cx="882164" cy="418448"/>
          </a:xfrm>
          <a:prstGeom prst="rect">
            <a:avLst/>
          </a:prstGeom>
          <a:noFill/>
        </p:spPr>
        <p:txBody>
          <a:bodyPr wrap="square" lIns="0" rIns="0" rtlCol="0">
            <a:spAutoFit/>
          </a:bodyPr>
          <a:lstStyle/>
          <a:p>
            <a:pPr algn="ctr"/>
            <a:r>
              <a:rPr lang="en-US" sz="2119" dirty="0"/>
              <a:t>Scale</a:t>
            </a:r>
          </a:p>
        </p:txBody>
      </p:sp>
      <p:pic>
        <p:nvPicPr>
          <p:cNvPr id="6" name="Graphic 5">
            <a:extLst>
              <a:ext uri="{FF2B5EF4-FFF2-40B4-BE49-F238E27FC236}">
                <a16:creationId xmlns:a16="http://schemas.microsoft.com/office/drawing/2014/main" id="{BF4FEB95-C7FA-1091-F03E-4D58261DAB12}"/>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062731" y="1521842"/>
            <a:ext cx="1325880" cy="1325880"/>
          </a:xfrm>
          <a:prstGeom prst="rect">
            <a:avLst/>
          </a:prstGeom>
        </p:spPr>
      </p:pic>
      <p:sp>
        <p:nvSpPr>
          <p:cNvPr id="8" name="TextBox 7">
            <a:extLst>
              <a:ext uri="{FF2B5EF4-FFF2-40B4-BE49-F238E27FC236}">
                <a16:creationId xmlns:a16="http://schemas.microsoft.com/office/drawing/2014/main" id="{4A70DA27-60B4-F610-94CE-3D598DA25561}"/>
              </a:ext>
            </a:extLst>
          </p:cNvPr>
          <p:cNvSpPr txBox="1"/>
          <p:nvPr/>
        </p:nvSpPr>
        <p:spPr>
          <a:xfrm>
            <a:off x="9513829" y="2772468"/>
            <a:ext cx="1904999" cy="744563"/>
          </a:xfrm>
          <a:prstGeom prst="rect">
            <a:avLst/>
          </a:prstGeom>
          <a:noFill/>
        </p:spPr>
        <p:txBody>
          <a:bodyPr wrap="square" lIns="0" rIns="0" rtlCol="0">
            <a:spAutoFit/>
          </a:bodyPr>
          <a:lstStyle/>
          <a:p>
            <a:pPr algn="ctr"/>
            <a:r>
              <a:rPr lang="en-US" sz="2119" dirty="0"/>
              <a:t>Supply</a:t>
            </a:r>
            <a:br>
              <a:rPr lang="en-US" sz="2119" dirty="0"/>
            </a:br>
            <a:r>
              <a:rPr lang="en-US" sz="2119" dirty="0"/>
              <a:t>Chain</a:t>
            </a:r>
          </a:p>
        </p:txBody>
      </p:sp>
      <p:pic>
        <p:nvPicPr>
          <p:cNvPr id="9" name="Graphic 8">
            <a:extLst>
              <a:ext uri="{FF2B5EF4-FFF2-40B4-BE49-F238E27FC236}">
                <a16:creationId xmlns:a16="http://schemas.microsoft.com/office/drawing/2014/main" id="{18CAE94F-67D9-36B8-7256-E7EE8725CD2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9803389" y="1506068"/>
            <a:ext cx="1325880" cy="1325880"/>
          </a:xfrm>
          <a:prstGeom prst="rect">
            <a:avLst/>
          </a:prstGeom>
        </p:spPr>
      </p:pic>
      <p:sp>
        <p:nvSpPr>
          <p:cNvPr id="12" name="TextBox 11">
            <a:extLst>
              <a:ext uri="{FF2B5EF4-FFF2-40B4-BE49-F238E27FC236}">
                <a16:creationId xmlns:a16="http://schemas.microsoft.com/office/drawing/2014/main" id="{3B26F32A-D490-2A6D-41C6-0F86C458720F}"/>
              </a:ext>
            </a:extLst>
          </p:cNvPr>
          <p:cNvSpPr txBox="1"/>
          <p:nvPr/>
        </p:nvSpPr>
        <p:spPr>
          <a:xfrm>
            <a:off x="6855864" y="5457670"/>
            <a:ext cx="1810079" cy="830997"/>
          </a:xfrm>
          <a:prstGeom prst="rect">
            <a:avLst/>
          </a:prstGeom>
          <a:noFill/>
        </p:spPr>
        <p:txBody>
          <a:bodyPr wrap="square" lIns="0" rIns="0" rtlCol="0">
            <a:spAutoFit/>
          </a:bodyPr>
          <a:lstStyle/>
          <a:p>
            <a:pPr algn="ctr"/>
            <a:r>
              <a:rPr lang="en-US" sz="2400" b="1" dirty="0"/>
              <a:t>Lack of visibility</a:t>
            </a:r>
          </a:p>
        </p:txBody>
      </p:sp>
      <p:pic>
        <p:nvPicPr>
          <p:cNvPr id="13" name="Graphic 12">
            <a:extLst>
              <a:ext uri="{FF2B5EF4-FFF2-40B4-BE49-F238E27FC236}">
                <a16:creationId xmlns:a16="http://schemas.microsoft.com/office/drawing/2014/main" id="{3AD9B7E8-0C93-B85B-E7B8-5563135DE5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2290" y="3728684"/>
            <a:ext cx="1837226" cy="1828800"/>
          </a:xfrm>
          <a:prstGeom prst="rect">
            <a:avLst/>
          </a:prstGeom>
        </p:spPr>
      </p:pic>
      <p:sp>
        <p:nvSpPr>
          <p:cNvPr id="15" name="TextBox 14">
            <a:extLst>
              <a:ext uri="{FF2B5EF4-FFF2-40B4-BE49-F238E27FC236}">
                <a16:creationId xmlns:a16="http://schemas.microsoft.com/office/drawing/2014/main" id="{2C646C66-2B1D-C48F-4539-64B8F6F75ED0}"/>
              </a:ext>
            </a:extLst>
          </p:cNvPr>
          <p:cNvSpPr txBox="1"/>
          <p:nvPr/>
        </p:nvSpPr>
        <p:spPr>
          <a:xfrm>
            <a:off x="4894185" y="2758185"/>
            <a:ext cx="2403630" cy="744563"/>
          </a:xfrm>
          <a:prstGeom prst="rect">
            <a:avLst/>
          </a:prstGeom>
          <a:noFill/>
        </p:spPr>
        <p:txBody>
          <a:bodyPr wrap="square" lIns="0" rIns="0" rtlCol="0">
            <a:spAutoFit/>
          </a:bodyPr>
          <a:lstStyle/>
          <a:p>
            <a:pPr algn="ctr"/>
            <a:r>
              <a:rPr lang="en-US" sz="2119" dirty="0"/>
              <a:t>Network configuration</a:t>
            </a:r>
          </a:p>
        </p:txBody>
      </p:sp>
      <p:pic>
        <p:nvPicPr>
          <p:cNvPr id="16" name="Graphic 25">
            <a:extLst>
              <a:ext uri="{FF2B5EF4-FFF2-40B4-BE49-F238E27FC236}">
                <a16:creationId xmlns:a16="http://schemas.microsoft.com/office/drawing/2014/main" id="{1A2C487B-0EA4-79E7-574D-7266A5D230A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516449" y="1599083"/>
            <a:ext cx="1159102" cy="11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6D57774D-A95A-0FA8-8BE7-FB24953D5798}"/>
              </a:ext>
            </a:extLst>
          </p:cNvPr>
          <p:cNvSpPr txBox="1"/>
          <p:nvPr/>
        </p:nvSpPr>
        <p:spPr>
          <a:xfrm>
            <a:off x="7683228" y="2781992"/>
            <a:ext cx="1112484" cy="418448"/>
          </a:xfrm>
          <a:prstGeom prst="rect">
            <a:avLst/>
          </a:prstGeom>
          <a:noFill/>
        </p:spPr>
        <p:txBody>
          <a:bodyPr wrap="none" lIns="0" rIns="0" rtlCol="0">
            <a:spAutoFit/>
          </a:bodyPr>
          <a:lstStyle/>
          <a:p>
            <a:pPr algn="ctr"/>
            <a:r>
              <a:rPr lang="en-US" sz="2119" dirty="0"/>
              <a:t>Different</a:t>
            </a:r>
          </a:p>
        </p:txBody>
      </p:sp>
      <p:sp>
        <p:nvSpPr>
          <p:cNvPr id="61" name="TextBox 60">
            <a:extLst>
              <a:ext uri="{FF2B5EF4-FFF2-40B4-BE49-F238E27FC236}">
                <a16:creationId xmlns:a16="http://schemas.microsoft.com/office/drawing/2014/main" id="{FAD96372-1D9F-DBD3-E3EB-1DCE5905DAE1}"/>
              </a:ext>
            </a:extLst>
          </p:cNvPr>
          <p:cNvSpPr txBox="1"/>
          <p:nvPr/>
        </p:nvSpPr>
        <p:spPr>
          <a:xfrm>
            <a:off x="3494857" y="5457670"/>
            <a:ext cx="1872477" cy="787780"/>
          </a:xfrm>
          <a:prstGeom prst="rect">
            <a:avLst/>
          </a:prstGeom>
          <a:noFill/>
        </p:spPr>
        <p:txBody>
          <a:bodyPr wrap="square" lIns="0" rIns="0" rtlCol="0">
            <a:spAutoFit/>
          </a:bodyPr>
          <a:lstStyle/>
          <a:p>
            <a:pPr algn="ctr"/>
            <a:r>
              <a:rPr lang="en-US" sz="2119" b="1" dirty="0"/>
              <a:t>Access </a:t>
            </a:r>
            <a:r>
              <a:rPr lang="en-US" sz="2400" b="1" dirty="0"/>
              <a:t>Control</a:t>
            </a:r>
          </a:p>
        </p:txBody>
      </p:sp>
      <p:pic>
        <p:nvPicPr>
          <p:cNvPr id="69" name="Picture 68">
            <a:extLst>
              <a:ext uri="{FF2B5EF4-FFF2-40B4-BE49-F238E27FC236}">
                <a16:creationId xmlns:a16="http://schemas.microsoft.com/office/drawing/2014/main" id="{918BEE28-DB1D-45F6-844F-2F809CBAE03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289590" y="1515694"/>
            <a:ext cx="1325880" cy="1325880"/>
          </a:xfrm>
          <a:prstGeom prst="rect">
            <a:avLst/>
          </a:prstGeom>
        </p:spPr>
      </p:pic>
      <p:sp>
        <p:nvSpPr>
          <p:cNvPr id="70" name="TextBox 69">
            <a:extLst>
              <a:ext uri="{FF2B5EF4-FFF2-40B4-BE49-F238E27FC236}">
                <a16:creationId xmlns:a16="http://schemas.microsoft.com/office/drawing/2014/main" id="{633D5839-94E3-40F4-B24C-081FD2B7F9E8}"/>
              </a:ext>
            </a:extLst>
          </p:cNvPr>
          <p:cNvSpPr txBox="1"/>
          <p:nvPr/>
        </p:nvSpPr>
        <p:spPr>
          <a:xfrm>
            <a:off x="3095686" y="2772468"/>
            <a:ext cx="1713611" cy="418448"/>
          </a:xfrm>
          <a:prstGeom prst="rect">
            <a:avLst/>
          </a:prstGeom>
          <a:noFill/>
        </p:spPr>
        <p:txBody>
          <a:bodyPr wrap="none" lIns="0" rIns="0" rtlCol="0">
            <a:spAutoFit/>
          </a:bodyPr>
          <a:lstStyle/>
          <a:p>
            <a:pPr algn="ctr"/>
            <a:r>
              <a:rPr lang="en-US" sz="2119" dirty="0"/>
              <a:t>Multi-tenancy</a:t>
            </a:r>
          </a:p>
        </p:txBody>
      </p:sp>
      <p:pic>
        <p:nvPicPr>
          <p:cNvPr id="71" name="Picture 70">
            <a:extLst>
              <a:ext uri="{FF2B5EF4-FFF2-40B4-BE49-F238E27FC236}">
                <a16:creationId xmlns:a16="http://schemas.microsoft.com/office/drawing/2014/main" id="{15F7D337-9A89-4DC6-9DAD-FE77423142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576530" y="1523540"/>
            <a:ext cx="1325880" cy="1325880"/>
          </a:xfrm>
          <a:prstGeom prst="rect">
            <a:avLst/>
          </a:prstGeom>
        </p:spPr>
      </p:pic>
      <p:pic>
        <p:nvPicPr>
          <p:cNvPr id="53" name="Picture 52">
            <a:extLst>
              <a:ext uri="{FF2B5EF4-FFF2-40B4-BE49-F238E27FC236}">
                <a16:creationId xmlns:a16="http://schemas.microsoft.com/office/drawing/2014/main" id="{9B2EF469-11F9-4FBA-A209-698791272F4C}"/>
              </a:ext>
            </a:extLst>
          </p:cNvPr>
          <p:cNvPicPr>
            <a:picLocks noChangeAspect="1"/>
          </p:cNvPicPr>
          <p:nvPr/>
        </p:nvPicPr>
        <p:blipFill>
          <a:blip r:embed="rId9"/>
          <a:stretch>
            <a:fillRect/>
          </a:stretch>
        </p:blipFill>
        <p:spPr>
          <a:xfrm>
            <a:off x="3558414" y="3774404"/>
            <a:ext cx="1745364" cy="1737360"/>
          </a:xfrm>
          <a:prstGeom prst="rect">
            <a:avLst/>
          </a:prstGeom>
        </p:spPr>
      </p:pic>
      <p:sp>
        <p:nvSpPr>
          <p:cNvPr id="3" name="Rounded Rectangle 2">
            <a:extLst>
              <a:ext uri="{FF2B5EF4-FFF2-40B4-BE49-F238E27FC236}">
                <a16:creationId xmlns:a16="http://schemas.microsoft.com/office/drawing/2014/main" id="{217746E5-9656-B11A-C567-BE89B34D79C0}"/>
              </a:ext>
            </a:extLst>
          </p:cNvPr>
          <p:cNvSpPr/>
          <p:nvPr/>
        </p:nvSpPr>
        <p:spPr>
          <a:xfrm>
            <a:off x="6675551" y="3700853"/>
            <a:ext cx="2170706" cy="2693425"/>
          </a:xfrm>
          <a:custGeom>
            <a:avLst/>
            <a:gdLst>
              <a:gd name="connsiteX0" fmla="*/ 0 w 2170706"/>
              <a:gd name="connsiteY0" fmla="*/ 361792 h 2693425"/>
              <a:gd name="connsiteX1" fmla="*/ 361792 w 2170706"/>
              <a:gd name="connsiteY1" fmla="*/ 0 h 2693425"/>
              <a:gd name="connsiteX2" fmla="*/ 873108 w 2170706"/>
              <a:gd name="connsiteY2" fmla="*/ 0 h 2693425"/>
              <a:gd name="connsiteX3" fmla="*/ 1341011 w 2170706"/>
              <a:gd name="connsiteY3" fmla="*/ 0 h 2693425"/>
              <a:gd name="connsiteX4" fmla="*/ 1808914 w 2170706"/>
              <a:gd name="connsiteY4" fmla="*/ 0 h 2693425"/>
              <a:gd name="connsiteX5" fmla="*/ 2170706 w 2170706"/>
              <a:gd name="connsiteY5" fmla="*/ 361792 h 2693425"/>
              <a:gd name="connsiteX6" fmla="*/ 2170706 w 2170706"/>
              <a:gd name="connsiteY6" fmla="*/ 814855 h 2693425"/>
              <a:gd name="connsiteX7" fmla="*/ 2170706 w 2170706"/>
              <a:gd name="connsiteY7" fmla="*/ 1267919 h 2693425"/>
              <a:gd name="connsiteX8" fmla="*/ 2170706 w 2170706"/>
              <a:gd name="connsiteY8" fmla="*/ 1799776 h 2693425"/>
              <a:gd name="connsiteX9" fmla="*/ 2170706 w 2170706"/>
              <a:gd name="connsiteY9" fmla="*/ 2331633 h 2693425"/>
              <a:gd name="connsiteX10" fmla="*/ 1808914 w 2170706"/>
              <a:gd name="connsiteY10" fmla="*/ 2693425 h 2693425"/>
              <a:gd name="connsiteX11" fmla="*/ 1312069 w 2170706"/>
              <a:gd name="connsiteY11" fmla="*/ 2693425 h 2693425"/>
              <a:gd name="connsiteX12" fmla="*/ 800752 w 2170706"/>
              <a:gd name="connsiteY12" fmla="*/ 2693425 h 2693425"/>
              <a:gd name="connsiteX13" fmla="*/ 361792 w 2170706"/>
              <a:gd name="connsiteY13" fmla="*/ 2693425 h 2693425"/>
              <a:gd name="connsiteX14" fmla="*/ 0 w 2170706"/>
              <a:gd name="connsiteY14" fmla="*/ 2331633 h 2693425"/>
              <a:gd name="connsiteX15" fmla="*/ 0 w 2170706"/>
              <a:gd name="connsiteY15" fmla="*/ 1819474 h 2693425"/>
              <a:gd name="connsiteX16" fmla="*/ 0 w 2170706"/>
              <a:gd name="connsiteY16" fmla="*/ 1327014 h 2693425"/>
              <a:gd name="connsiteX17" fmla="*/ 0 w 2170706"/>
              <a:gd name="connsiteY17" fmla="*/ 893649 h 2693425"/>
              <a:gd name="connsiteX18" fmla="*/ 0 w 2170706"/>
              <a:gd name="connsiteY18" fmla="*/ 361792 h 269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0706" h="2693425" extrusionOk="0">
                <a:moveTo>
                  <a:pt x="0" y="361792"/>
                </a:moveTo>
                <a:cubicBezTo>
                  <a:pt x="-15798" y="152236"/>
                  <a:pt x="130609" y="11774"/>
                  <a:pt x="361792" y="0"/>
                </a:cubicBezTo>
                <a:cubicBezTo>
                  <a:pt x="615436" y="-56428"/>
                  <a:pt x="752464" y="29941"/>
                  <a:pt x="873108" y="0"/>
                </a:cubicBezTo>
                <a:cubicBezTo>
                  <a:pt x="993752" y="-29941"/>
                  <a:pt x="1173079" y="12494"/>
                  <a:pt x="1341011" y="0"/>
                </a:cubicBezTo>
                <a:cubicBezTo>
                  <a:pt x="1508943" y="-12494"/>
                  <a:pt x="1596511" y="16730"/>
                  <a:pt x="1808914" y="0"/>
                </a:cubicBezTo>
                <a:cubicBezTo>
                  <a:pt x="2004619" y="-13228"/>
                  <a:pt x="2184298" y="111683"/>
                  <a:pt x="2170706" y="361792"/>
                </a:cubicBezTo>
                <a:cubicBezTo>
                  <a:pt x="2200859" y="578816"/>
                  <a:pt x="2137562" y="676106"/>
                  <a:pt x="2170706" y="814855"/>
                </a:cubicBezTo>
                <a:cubicBezTo>
                  <a:pt x="2203850" y="953604"/>
                  <a:pt x="2141162" y="1077483"/>
                  <a:pt x="2170706" y="1267919"/>
                </a:cubicBezTo>
                <a:cubicBezTo>
                  <a:pt x="2200250" y="1458355"/>
                  <a:pt x="2147004" y="1691823"/>
                  <a:pt x="2170706" y="1799776"/>
                </a:cubicBezTo>
                <a:cubicBezTo>
                  <a:pt x="2194408" y="1907729"/>
                  <a:pt x="2127924" y="2163561"/>
                  <a:pt x="2170706" y="2331633"/>
                </a:cubicBezTo>
                <a:cubicBezTo>
                  <a:pt x="2131153" y="2529183"/>
                  <a:pt x="2025366" y="2647794"/>
                  <a:pt x="1808914" y="2693425"/>
                </a:cubicBezTo>
                <a:cubicBezTo>
                  <a:pt x="1600291" y="2726875"/>
                  <a:pt x="1462681" y="2666486"/>
                  <a:pt x="1312069" y="2693425"/>
                </a:cubicBezTo>
                <a:cubicBezTo>
                  <a:pt x="1161458" y="2720364"/>
                  <a:pt x="917366" y="2632261"/>
                  <a:pt x="800752" y="2693425"/>
                </a:cubicBezTo>
                <a:cubicBezTo>
                  <a:pt x="684138" y="2754589"/>
                  <a:pt x="541078" y="2652555"/>
                  <a:pt x="361792" y="2693425"/>
                </a:cubicBezTo>
                <a:cubicBezTo>
                  <a:pt x="131900" y="2698364"/>
                  <a:pt x="-45625" y="2499965"/>
                  <a:pt x="0" y="2331633"/>
                </a:cubicBezTo>
                <a:cubicBezTo>
                  <a:pt x="-29373" y="2168943"/>
                  <a:pt x="49476" y="2025859"/>
                  <a:pt x="0" y="1819474"/>
                </a:cubicBezTo>
                <a:cubicBezTo>
                  <a:pt x="-49476" y="1613089"/>
                  <a:pt x="49940" y="1556253"/>
                  <a:pt x="0" y="1327014"/>
                </a:cubicBezTo>
                <a:cubicBezTo>
                  <a:pt x="-49940" y="1097775"/>
                  <a:pt x="27228" y="1057981"/>
                  <a:pt x="0" y="893649"/>
                </a:cubicBezTo>
                <a:cubicBezTo>
                  <a:pt x="-27228" y="729317"/>
                  <a:pt x="4164" y="611076"/>
                  <a:pt x="0" y="361792"/>
                </a:cubicBezTo>
                <a:close/>
              </a:path>
            </a:pathLst>
          </a:custGeom>
          <a:noFill/>
          <a:ln w="25400" cap="flat">
            <a:solidFill>
              <a:srgbClr val="C0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0" name="Rounded Rectangle 9">
            <a:extLst>
              <a:ext uri="{FF2B5EF4-FFF2-40B4-BE49-F238E27FC236}">
                <a16:creationId xmlns:a16="http://schemas.microsoft.com/office/drawing/2014/main" id="{5B0EF2EE-189E-F99F-78B3-837FFA0F61E2}"/>
              </a:ext>
            </a:extLst>
          </p:cNvPr>
          <p:cNvSpPr/>
          <p:nvPr/>
        </p:nvSpPr>
        <p:spPr>
          <a:xfrm>
            <a:off x="3345743" y="3700853"/>
            <a:ext cx="2170706" cy="2693425"/>
          </a:xfrm>
          <a:custGeom>
            <a:avLst/>
            <a:gdLst>
              <a:gd name="connsiteX0" fmla="*/ 0 w 2170706"/>
              <a:gd name="connsiteY0" fmla="*/ 361792 h 2693425"/>
              <a:gd name="connsiteX1" fmla="*/ 361792 w 2170706"/>
              <a:gd name="connsiteY1" fmla="*/ 0 h 2693425"/>
              <a:gd name="connsiteX2" fmla="*/ 873108 w 2170706"/>
              <a:gd name="connsiteY2" fmla="*/ 0 h 2693425"/>
              <a:gd name="connsiteX3" fmla="*/ 1341011 w 2170706"/>
              <a:gd name="connsiteY3" fmla="*/ 0 h 2693425"/>
              <a:gd name="connsiteX4" fmla="*/ 1808914 w 2170706"/>
              <a:gd name="connsiteY4" fmla="*/ 0 h 2693425"/>
              <a:gd name="connsiteX5" fmla="*/ 2170706 w 2170706"/>
              <a:gd name="connsiteY5" fmla="*/ 361792 h 2693425"/>
              <a:gd name="connsiteX6" fmla="*/ 2170706 w 2170706"/>
              <a:gd name="connsiteY6" fmla="*/ 814855 h 2693425"/>
              <a:gd name="connsiteX7" fmla="*/ 2170706 w 2170706"/>
              <a:gd name="connsiteY7" fmla="*/ 1267919 h 2693425"/>
              <a:gd name="connsiteX8" fmla="*/ 2170706 w 2170706"/>
              <a:gd name="connsiteY8" fmla="*/ 1799776 h 2693425"/>
              <a:gd name="connsiteX9" fmla="*/ 2170706 w 2170706"/>
              <a:gd name="connsiteY9" fmla="*/ 2331633 h 2693425"/>
              <a:gd name="connsiteX10" fmla="*/ 1808914 w 2170706"/>
              <a:gd name="connsiteY10" fmla="*/ 2693425 h 2693425"/>
              <a:gd name="connsiteX11" fmla="*/ 1312069 w 2170706"/>
              <a:gd name="connsiteY11" fmla="*/ 2693425 h 2693425"/>
              <a:gd name="connsiteX12" fmla="*/ 800752 w 2170706"/>
              <a:gd name="connsiteY12" fmla="*/ 2693425 h 2693425"/>
              <a:gd name="connsiteX13" fmla="*/ 361792 w 2170706"/>
              <a:gd name="connsiteY13" fmla="*/ 2693425 h 2693425"/>
              <a:gd name="connsiteX14" fmla="*/ 0 w 2170706"/>
              <a:gd name="connsiteY14" fmla="*/ 2331633 h 2693425"/>
              <a:gd name="connsiteX15" fmla="*/ 0 w 2170706"/>
              <a:gd name="connsiteY15" fmla="*/ 1819474 h 2693425"/>
              <a:gd name="connsiteX16" fmla="*/ 0 w 2170706"/>
              <a:gd name="connsiteY16" fmla="*/ 1327014 h 2693425"/>
              <a:gd name="connsiteX17" fmla="*/ 0 w 2170706"/>
              <a:gd name="connsiteY17" fmla="*/ 893649 h 2693425"/>
              <a:gd name="connsiteX18" fmla="*/ 0 w 2170706"/>
              <a:gd name="connsiteY18" fmla="*/ 361792 h 269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0706" h="2693425" extrusionOk="0">
                <a:moveTo>
                  <a:pt x="0" y="361792"/>
                </a:moveTo>
                <a:cubicBezTo>
                  <a:pt x="-15798" y="152236"/>
                  <a:pt x="130609" y="11774"/>
                  <a:pt x="361792" y="0"/>
                </a:cubicBezTo>
                <a:cubicBezTo>
                  <a:pt x="615436" y="-56428"/>
                  <a:pt x="752464" y="29941"/>
                  <a:pt x="873108" y="0"/>
                </a:cubicBezTo>
                <a:cubicBezTo>
                  <a:pt x="993752" y="-29941"/>
                  <a:pt x="1173079" y="12494"/>
                  <a:pt x="1341011" y="0"/>
                </a:cubicBezTo>
                <a:cubicBezTo>
                  <a:pt x="1508943" y="-12494"/>
                  <a:pt x="1596511" y="16730"/>
                  <a:pt x="1808914" y="0"/>
                </a:cubicBezTo>
                <a:cubicBezTo>
                  <a:pt x="2004619" y="-13228"/>
                  <a:pt x="2184298" y="111683"/>
                  <a:pt x="2170706" y="361792"/>
                </a:cubicBezTo>
                <a:cubicBezTo>
                  <a:pt x="2200859" y="578816"/>
                  <a:pt x="2137562" y="676106"/>
                  <a:pt x="2170706" y="814855"/>
                </a:cubicBezTo>
                <a:cubicBezTo>
                  <a:pt x="2203850" y="953604"/>
                  <a:pt x="2141162" y="1077483"/>
                  <a:pt x="2170706" y="1267919"/>
                </a:cubicBezTo>
                <a:cubicBezTo>
                  <a:pt x="2200250" y="1458355"/>
                  <a:pt x="2147004" y="1691823"/>
                  <a:pt x="2170706" y="1799776"/>
                </a:cubicBezTo>
                <a:cubicBezTo>
                  <a:pt x="2194408" y="1907729"/>
                  <a:pt x="2127924" y="2163561"/>
                  <a:pt x="2170706" y="2331633"/>
                </a:cubicBezTo>
                <a:cubicBezTo>
                  <a:pt x="2131153" y="2529183"/>
                  <a:pt x="2025366" y="2647794"/>
                  <a:pt x="1808914" y="2693425"/>
                </a:cubicBezTo>
                <a:cubicBezTo>
                  <a:pt x="1600291" y="2726875"/>
                  <a:pt x="1462681" y="2666486"/>
                  <a:pt x="1312069" y="2693425"/>
                </a:cubicBezTo>
                <a:cubicBezTo>
                  <a:pt x="1161458" y="2720364"/>
                  <a:pt x="917366" y="2632261"/>
                  <a:pt x="800752" y="2693425"/>
                </a:cubicBezTo>
                <a:cubicBezTo>
                  <a:pt x="684138" y="2754589"/>
                  <a:pt x="541078" y="2652555"/>
                  <a:pt x="361792" y="2693425"/>
                </a:cubicBezTo>
                <a:cubicBezTo>
                  <a:pt x="131900" y="2698364"/>
                  <a:pt x="-45625" y="2499965"/>
                  <a:pt x="0" y="2331633"/>
                </a:cubicBezTo>
                <a:cubicBezTo>
                  <a:pt x="-29373" y="2168943"/>
                  <a:pt x="49476" y="2025859"/>
                  <a:pt x="0" y="1819474"/>
                </a:cubicBezTo>
                <a:cubicBezTo>
                  <a:pt x="-49476" y="1613089"/>
                  <a:pt x="49940" y="1556253"/>
                  <a:pt x="0" y="1327014"/>
                </a:cubicBezTo>
                <a:cubicBezTo>
                  <a:pt x="-49940" y="1097775"/>
                  <a:pt x="27228" y="1057981"/>
                  <a:pt x="0" y="893649"/>
                </a:cubicBezTo>
                <a:cubicBezTo>
                  <a:pt x="-27228" y="729317"/>
                  <a:pt x="4164" y="611076"/>
                  <a:pt x="0" y="361792"/>
                </a:cubicBezTo>
                <a:close/>
              </a:path>
            </a:pathLst>
          </a:custGeom>
          <a:noFill/>
          <a:ln w="25400" cap="flat">
            <a:solidFill>
              <a:srgbClr val="C0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193995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A2839E-7EC6-3BE5-21C9-9E619E1DAD2E}"/>
              </a:ext>
            </a:extLst>
          </p:cNvPr>
          <p:cNvSpPr txBox="1"/>
          <p:nvPr/>
        </p:nvSpPr>
        <p:spPr>
          <a:xfrm>
            <a:off x="734086" y="3548614"/>
            <a:ext cx="2388795" cy="538609"/>
          </a:xfrm>
          <a:prstGeom prst="rect">
            <a:avLst/>
          </a:prstGeom>
          <a:noFill/>
        </p:spPr>
        <p:txBody>
          <a:bodyPr wrap="none" rtlCol="0">
            <a:spAutoFit/>
          </a:bodyPr>
          <a:lstStyle/>
          <a:p>
            <a:pPr algn="ctr"/>
            <a:r>
              <a:rPr lang="en-US" sz="2900" dirty="0">
                <a:latin typeface="Amazon Ember" panose="020B0603020204020204" pitchFamily="34" charset="0"/>
                <a:ea typeface="Amazon Ember" panose="020B0603020204020204" pitchFamily="34" charset="0"/>
                <a:cs typeface="Amazon Ember" panose="020B0603020204020204" pitchFamily="34" charset="0"/>
              </a:rPr>
              <a:t>Amazon</a:t>
            </a:r>
            <a:r>
              <a:rPr lang="en-US" sz="2900" b="1" dirty="0">
                <a:latin typeface="Amazon Ember" panose="020B0603020204020204" pitchFamily="34" charset="0"/>
                <a:ea typeface="Amazon Ember" panose="020B0603020204020204" pitchFamily="34" charset="0"/>
                <a:cs typeface="Amazon Ember" panose="020B0603020204020204" pitchFamily="34" charset="0"/>
              </a:rPr>
              <a:t> EKS</a:t>
            </a:r>
          </a:p>
        </p:txBody>
      </p:sp>
      <p:sp>
        <p:nvSpPr>
          <p:cNvPr id="6" name="Left Brace 5">
            <a:extLst>
              <a:ext uri="{FF2B5EF4-FFF2-40B4-BE49-F238E27FC236}">
                <a16:creationId xmlns:a16="http://schemas.microsoft.com/office/drawing/2014/main" id="{12879AEB-8B1D-5717-F9CD-D3A9777EA196}"/>
              </a:ext>
            </a:extLst>
          </p:cNvPr>
          <p:cNvSpPr/>
          <p:nvPr/>
        </p:nvSpPr>
        <p:spPr>
          <a:xfrm rot="16200000">
            <a:off x="5808002" y="-400574"/>
            <a:ext cx="576000" cy="1158240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F88C0AC-FCD2-D252-47A6-43A2C39F6D01}"/>
              </a:ext>
            </a:extLst>
          </p:cNvPr>
          <p:cNvSpPr txBox="1"/>
          <p:nvPr/>
        </p:nvSpPr>
        <p:spPr>
          <a:xfrm>
            <a:off x="1021390" y="5680898"/>
            <a:ext cx="10149219" cy="707886"/>
          </a:xfrm>
          <a:prstGeom prst="rect">
            <a:avLst/>
          </a:prstGeom>
          <a:noFill/>
        </p:spPr>
        <p:txBody>
          <a:bodyPr wrap="square" rtlCol="0">
            <a:spAutoFit/>
          </a:bodyPr>
          <a:lstStyle/>
          <a:p>
            <a:pPr algn="ctr"/>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EKS enables you to build reliable, stable, and </a:t>
            </a:r>
            <a:r>
              <a:rPr lang="en-US" sz="2000" b="1" dirty="0">
                <a:solidFill>
                  <a:srgbClr val="E4750F"/>
                </a:solidFill>
                <a:latin typeface="Amazon Ember" panose="020B0603020204020204" pitchFamily="34" charset="0"/>
                <a:ea typeface="Amazon Ember" panose="020B0603020204020204" pitchFamily="34" charset="0"/>
                <a:cs typeface="Amazon Ember" panose="020B0603020204020204" pitchFamily="34" charset="0"/>
              </a:rPr>
              <a:t>secure</a:t>
            </a:r>
            <a:r>
              <a:rPr lang="en-US" sz="20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 applications in any environment.</a:t>
            </a:r>
          </a:p>
        </p:txBody>
      </p:sp>
      <p:pic>
        <p:nvPicPr>
          <p:cNvPr id="9" name="Graphic 8">
            <a:extLst>
              <a:ext uri="{FF2B5EF4-FFF2-40B4-BE49-F238E27FC236}">
                <a16:creationId xmlns:a16="http://schemas.microsoft.com/office/drawing/2014/main" id="{E573C746-63A2-5726-A9B9-594C7C4A9F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3815" y="2277581"/>
            <a:ext cx="1129339" cy="1129339"/>
          </a:xfrm>
          <a:prstGeom prst="rect">
            <a:avLst/>
          </a:prstGeom>
        </p:spPr>
      </p:pic>
      <p:grpSp>
        <p:nvGrpSpPr>
          <p:cNvPr id="10" name="Group 9">
            <a:extLst>
              <a:ext uri="{FF2B5EF4-FFF2-40B4-BE49-F238E27FC236}">
                <a16:creationId xmlns:a16="http://schemas.microsoft.com/office/drawing/2014/main" id="{760FBE37-1995-7534-6D21-1F822D0B3A35}"/>
              </a:ext>
            </a:extLst>
          </p:cNvPr>
          <p:cNvGrpSpPr/>
          <p:nvPr/>
        </p:nvGrpSpPr>
        <p:grpSpPr>
          <a:xfrm>
            <a:off x="3304110" y="4467014"/>
            <a:ext cx="8887890" cy="646331"/>
            <a:chOff x="5007837" y="4277445"/>
            <a:chExt cx="8887890" cy="646331"/>
          </a:xfrm>
        </p:grpSpPr>
        <p:pic>
          <p:nvPicPr>
            <p:cNvPr id="11" name="Picture 10">
              <a:extLst>
                <a:ext uri="{FF2B5EF4-FFF2-40B4-BE49-F238E27FC236}">
                  <a16:creationId xmlns:a16="http://schemas.microsoft.com/office/drawing/2014/main" id="{5802CE4C-B8B1-1B4F-A66B-3A11380D9760}"/>
                </a:ext>
              </a:extLst>
            </p:cNvPr>
            <p:cNvPicPr>
              <a:picLocks noChangeAspect="1"/>
            </p:cNvPicPr>
            <p:nvPr/>
          </p:nvPicPr>
          <p:blipFill>
            <a:blip r:embed="rId5"/>
            <a:stretch>
              <a:fillRect/>
            </a:stretch>
          </p:blipFill>
          <p:spPr>
            <a:xfrm>
              <a:off x="5007837" y="4343388"/>
              <a:ext cx="576001" cy="576001"/>
            </a:xfrm>
            <a:prstGeom prst="rect">
              <a:avLst/>
            </a:prstGeom>
          </p:spPr>
        </p:pic>
        <p:sp>
          <p:nvSpPr>
            <p:cNvPr id="12" name="TextBox 11">
              <a:extLst>
                <a:ext uri="{FF2B5EF4-FFF2-40B4-BE49-F238E27FC236}">
                  <a16:creationId xmlns:a16="http://schemas.microsoft.com/office/drawing/2014/main" id="{2CBEC512-1995-CFEB-E644-8E105858AB70}"/>
                </a:ext>
              </a:extLst>
            </p:cNvPr>
            <p:cNvSpPr txBox="1"/>
            <p:nvPr/>
          </p:nvSpPr>
          <p:spPr>
            <a:xfrm>
              <a:off x="5950332" y="4277445"/>
              <a:ext cx="7945395" cy="646331"/>
            </a:xfrm>
            <a:prstGeom prst="rect">
              <a:avLst/>
            </a:prstGeom>
            <a:noFill/>
          </p:spPr>
          <p:txBody>
            <a:bodyPr wrap="square" rtlCol="0">
              <a:spAutoFit/>
            </a:bodyPr>
            <a:lstStyle/>
            <a:p>
              <a:pPr>
                <a:spcBef>
                  <a:spcPts val="4200"/>
                </a:spcBef>
              </a:pPr>
              <a:r>
                <a:rPr lang="en-US" dirty="0"/>
                <a:t>EKS makes Kubernetes operations, </a:t>
              </a:r>
              <a:r>
                <a:rPr lang="en-US" b="1" dirty="0">
                  <a:solidFill>
                    <a:srgbClr val="E4750F"/>
                  </a:solidFill>
                </a:rPr>
                <a:t>security</a:t>
              </a:r>
              <a:r>
                <a:rPr lang="en-US" dirty="0"/>
                <a:t>, and management simple and boring.</a:t>
              </a:r>
            </a:p>
          </p:txBody>
        </p:sp>
      </p:grpSp>
      <p:grpSp>
        <p:nvGrpSpPr>
          <p:cNvPr id="13" name="Group 12">
            <a:extLst>
              <a:ext uri="{FF2B5EF4-FFF2-40B4-BE49-F238E27FC236}">
                <a16:creationId xmlns:a16="http://schemas.microsoft.com/office/drawing/2014/main" id="{A44F01ED-635B-B9D5-C49F-5BD6749DC1AF}"/>
              </a:ext>
            </a:extLst>
          </p:cNvPr>
          <p:cNvGrpSpPr/>
          <p:nvPr/>
        </p:nvGrpSpPr>
        <p:grpSpPr>
          <a:xfrm>
            <a:off x="3304110" y="3502529"/>
            <a:ext cx="8887890" cy="646331"/>
            <a:chOff x="5007837" y="3312960"/>
            <a:chExt cx="8887890" cy="646331"/>
          </a:xfrm>
        </p:grpSpPr>
        <p:sp>
          <p:nvSpPr>
            <p:cNvPr id="14" name="TextBox 13">
              <a:extLst>
                <a:ext uri="{FF2B5EF4-FFF2-40B4-BE49-F238E27FC236}">
                  <a16:creationId xmlns:a16="http://schemas.microsoft.com/office/drawing/2014/main" id="{6B8A5F7F-E555-1F18-5F8A-469233351F0F}"/>
                </a:ext>
              </a:extLst>
            </p:cNvPr>
            <p:cNvSpPr txBox="1"/>
            <p:nvPr/>
          </p:nvSpPr>
          <p:spPr>
            <a:xfrm>
              <a:off x="5950332" y="3312960"/>
              <a:ext cx="7945395" cy="646331"/>
            </a:xfrm>
            <a:prstGeom prst="rect">
              <a:avLst/>
            </a:prstGeom>
            <a:noFill/>
          </p:spPr>
          <p:txBody>
            <a:bodyPr wrap="square" rtlCol="0">
              <a:spAutoFit/>
            </a:bodyPr>
            <a:lstStyle/>
            <a:p>
              <a:pPr>
                <a:spcBef>
                  <a:spcPts val="4200"/>
                </a:spcBef>
              </a:pPr>
              <a:r>
                <a:rPr lang="en-US" dirty="0"/>
                <a:t>EKS provides a managed Kubernetes experience for performant, reliable, and </a:t>
              </a:r>
              <a:r>
                <a:rPr lang="en-US" b="1" dirty="0">
                  <a:solidFill>
                    <a:srgbClr val="E4750F"/>
                  </a:solidFill>
                </a:rPr>
                <a:t>secure</a:t>
              </a:r>
              <a:r>
                <a:rPr lang="en-US" dirty="0"/>
                <a:t> Kubernetes.</a:t>
              </a:r>
            </a:p>
          </p:txBody>
        </p:sp>
        <p:pic>
          <p:nvPicPr>
            <p:cNvPr id="15" name="Picture 14">
              <a:extLst>
                <a:ext uri="{FF2B5EF4-FFF2-40B4-BE49-F238E27FC236}">
                  <a16:creationId xmlns:a16="http://schemas.microsoft.com/office/drawing/2014/main" id="{16A61069-F4BF-B5BE-6805-316BBB236D0C}"/>
                </a:ext>
              </a:extLst>
            </p:cNvPr>
            <p:cNvPicPr>
              <a:picLocks noChangeAspect="1"/>
            </p:cNvPicPr>
            <p:nvPr/>
          </p:nvPicPr>
          <p:blipFill>
            <a:blip r:embed="rId5"/>
            <a:stretch>
              <a:fillRect/>
            </a:stretch>
          </p:blipFill>
          <p:spPr>
            <a:xfrm>
              <a:off x="5007837" y="3366834"/>
              <a:ext cx="576001" cy="576001"/>
            </a:xfrm>
            <a:prstGeom prst="rect">
              <a:avLst/>
            </a:prstGeom>
          </p:spPr>
        </p:pic>
      </p:grpSp>
      <p:grpSp>
        <p:nvGrpSpPr>
          <p:cNvPr id="16" name="Group 15">
            <a:extLst>
              <a:ext uri="{FF2B5EF4-FFF2-40B4-BE49-F238E27FC236}">
                <a16:creationId xmlns:a16="http://schemas.microsoft.com/office/drawing/2014/main" id="{A38FB408-36E4-99F7-F42B-D9A92B6D9B9F}"/>
              </a:ext>
            </a:extLst>
          </p:cNvPr>
          <p:cNvGrpSpPr/>
          <p:nvPr/>
        </p:nvGrpSpPr>
        <p:grpSpPr>
          <a:xfrm>
            <a:off x="3304109" y="2405424"/>
            <a:ext cx="8887891" cy="923330"/>
            <a:chOff x="5007836" y="2215855"/>
            <a:chExt cx="8887891" cy="923330"/>
          </a:xfrm>
        </p:grpSpPr>
        <p:sp>
          <p:nvSpPr>
            <p:cNvPr id="17" name="TextBox 16">
              <a:extLst>
                <a:ext uri="{FF2B5EF4-FFF2-40B4-BE49-F238E27FC236}">
                  <a16:creationId xmlns:a16="http://schemas.microsoft.com/office/drawing/2014/main" id="{D20330E3-28BA-2F4E-EA57-0D9F7B829A43}"/>
                </a:ext>
              </a:extLst>
            </p:cNvPr>
            <p:cNvSpPr txBox="1"/>
            <p:nvPr/>
          </p:nvSpPr>
          <p:spPr>
            <a:xfrm>
              <a:off x="5950332" y="2215855"/>
              <a:ext cx="7945395" cy="923330"/>
            </a:xfrm>
            <a:prstGeom prst="rect">
              <a:avLst/>
            </a:prstGeom>
            <a:noFill/>
          </p:spPr>
          <p:txBody>
            <a:bodyPr wrap="square" rtlCol="0">
              <a:spAutoFit/>
            </a:bodyPr>
            <a:lstStyle/>
            <a:p>
              <a:pPr>
                <a:spcBef>
                  <a:spcPts val="4200"/>
                </a:spcBef>
              </a:pPr>
              <a:r>
                <a:rPr lang="en-US" dirty="0"/>
                <a:t>Security is job zero at AWS and that includes Kubernetes. AWS is a member of the </a:t>
              </a:r>
              <a:r>
                <a:rPr lang="en-US" b="1" dirty="0">
                  <a:solidFill>
                    <a:srgbClr val="E4750F"/>
                  </a:solidFill>
                </a:rPr>
                <a:t>Product Security Committee</a:t>
              </a:r>
              <a:r>
                <a:rPr lang="en-US" dirty="0"/>
                <a:t>, who are responsible for the </a:t>
              </a:r>
              <a:r>
                <a:rPr lang="en-US" b="1" dirty="0">
                  <a:solidFill>
                    <a:srgbClr val="E4750F"/>
                  </a:solidFill>
                </a:rPr>
                <a:t>security the Kubernetes </a:t>
              </a:r>
              <a:r>
                <a:rPr lang="en-US" dirty="0"/>
                <a:t>project.</a:t>
              </a:r>
            </a:p>
          </p:txBody>
        </p:sp>
        <p:pic>
          <p:nvPicPr>
            <p:cNvPr id="18" name="Picture 17">
              <a:extLst>
                <a:ext uri="{FF2B5EF4-FFF2-40B4-BE49-F238E27FC236}">
                  <a16:creationId xmlns:a16="http://schemas.microsoft.com/office/drawing/2014/main" id="{7B4E0321-7620-4F33-D9A3-103927237313}"/>
                </a:ext>
              </a:extLst>
            </p:cNvPr>
            <p:cNvPicPr>
              <a:picLocks noChangeAspect="1"/>
            </p:cNvPicPr>
            <p:nvPr/>
          </p:nvPicPr>
          <p:blipFill>
            <a:blip r:embed="rId5"/>
            <a:stretch>
              <a:fillRect/>
            </a:stretch>
          </p:blipFill>
          <p:spPr>
            <a:xfrm>
              <a:off x="5007836" y="2389520"/>
              <a:ext cx="576001" cy="576001"/>
            </a:xfrm>
            <a:prstGeom prst="rect">
              <a:avLst/>
            </a:prstGeom>
          </p:spPr>
        </p:pic>
      </p:grpSp>
      <p:grpSp>
        <p:nvGrpSpPr>
          <p:cNvPr id="19" name="Group 18">
            <a:extLst>
              <a:ext uri="{FF2B5EF4-FFF2-40B4-BE49-F238E27FC236}">
                <a16:creationId xmlns:a16="http://schemas.microsoft.com/office/drawing/2014/main" id="{62FB92F3-EC90-B005-C198-76C412A378AC}"/>
              </a:ext>
            </a:extLst>
          </p:cNvPr>
          <p:cNvGrpSpPr/>
          <p:nvPr/>
        </p:nvGrpSpPr>
        <p:grpSpPr>
          <a:xfrm>
            <a:off x="3304108" y="1467372"/>
            <a:ext cx="8887892" cy="646331"/>
            <a:chOff x="5007835" y="1277803"/>
            <a:chExt cx="8887892" cy="646331"/>
          </a:xfrm>
        </p:grpSpPr>
        <p:sp>
          <p:nvSpPr>
            <p:cNvPr id="20" name="TextBox 19">
              <a:extLst>
                <a:ext uri="{FF2B5EF4-FFF2-40B4-BE49-F238E27FC236}">
                  <a16:creationId xmlns:a16="http://schemas.microsoft.com/office/drawing/2014/main" id="{98D03090-6A41-C8DE-FC82-B79F9F487FB3}"/>
                </a:ext>
              </a:extLst>
            </p:cNvPr>
            <p:cNvSpPr txBox="1"/>
            <p:nvPr/>
          </p:nvSpPr>
          <p:spPr>
            <a:xfrm>
              <a:off x="5950332" y="1277803"/>
              <a:ext cx="7945395" cy="646331"/>
            </a:xfrm>
            <a:prstGeom prst="rect">
              <a:avLst/>
            </a:prstGeom>
            <a:noFill/>
          </p:spPr>
          <p:txBody>
            <a:bodyPr wrap="square" rtlCol="0">
              <a:spAutoFit/>
            </a:bodyPr>
            <a:lstStyle/>
            <a:p>
              <a:pPr>
                <a:spcBef>
                  <a:spcPts val="4200"/>
                </a:spcBef>
              </a:pPr>
              <a:r>
                <a:rPr lang="en-US" dirty="0"/>
                <a:t>EKS runs vanilla Kubernetes. EKS is upstream and certified conformant version of Kubernetes (with backported </a:t>
              </a:r>
              <a:r>
                <a:rPr lang="en-US" b="1" dirty="0">
                  <a:solidFill>
                    <a:srgbClr val="E4750F"/>
                  </a:solidFill>
                </a:rPr>
                <a:t>security fixes</a:t>
              </a:r>
              <a:r>
                <a:rPr lang="en-US" dirty="0"/>
                <a:t>)</a:t>
              </a:r>
            </a:p>
          </p:txBody>
        </p:sp>
        <p:pic>
          <p:nvPicPr>
            <p:cNvPr id="21" name="Picture 20">
              <a:extLst>
                <a:ext uri="{FF2B5EF4-FFF2-40B4-BE49-F238E27FC236}">
                  <a16:creationId xmlns:a16="http://schemas.microsoft.com/office/drawing/2014/main" id="{8C7F8015-610E-5974-700B-7ED31AE0B967}"/>
                </a:ext>
              </a:extLst>
            </p:cNvPr>
            <p:cNvPicPr>
              <a:picLocks noChangeAspect="1"/>
            </p:cNvPicPr>
            <p:nvPr/>
          </p:nvPicPr>
          <p:blipFill>
            <a:blip r:embed="rId5"/>
            <a:stretch>
              <a:fillRect/>
            </a:stretch>
          </p:blipFill>
          <p:spPr>
            <a:xfrm>
              <a:off x="5007835" y="1343746"/>
              <a:ext cx="576001" cy="576001"/>
            </a:xfrm>
            <a:prstGeom prst="rect">
              <a:avLst/>
            </a:prstGeom>
          </p:spPr>
        </p:pic>
      </p:grpSp>
      <p:sp>
        <p:nvSpPr>
          <p:cNvPr id="24" name="Title 23">
            <a:extLst>
              <a:ext uri="{FF2B5EF4-FFF2-40B4-BE49-F238E27FC236}">
                <a16:creationId xmlns:a16="http://schemas.microsoft.com/office/drawing/2014/main" id="{22178116-0C72-6D60-61DF-9AA9B568A6E8}"/>
              </a:ext>
            </a:extLst>
          </p:cNvPr>
          <p:cNvSpPr>
            <a:spLocks noGrp="1"/>
          </p:cNvSpPr>
          <p:nvPr>
            <p:ph type="title"/>
          </p:nvPr>
        </p:nvSpPr>
        <p:spPr/>
        <p:txBody>
          <a:bodyPr/>
          <a:lstStyle/>
          <a:p>
            <a:r>
              <a:rPr lang="en-US" dirty="0"/>
              <a:t>EKS is the most secure way to run Kubernetes</a:t>
            </a:r>
          </a:p>
        </p:txBody>
      </p:sp>
    </p:spTree>
    <p:extLst>
      <p:ext uri="{BB962C8B-B14F-4D97-AF65-F5344CB8AC3E}">
        <p14:creationId xmlns:p14="http://schemas.microsoft.com/office/powerpoint/2010/main" val="10310378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270A919-E615-4944-B964-B3E19051A7FB}"/>
              </a:ext>
            </a:extLst>
          </p:cNvPr>
          <p:cNvSpPr>
            <a:spLocks noGrp="1"/>
          </p:cNvSpPr>
          <p:nvPr>
            <p:ph type="title"/>
          </p:nvPr>
        </p:nvSpPr>
        <p:spPr/>
        <p:txBody>
          <a:bodyPr/>
          <a:lstStyle/>
          <a:p>
            <a:r>
              <a:rPr lang="en-US"/>
              <a:t>Raise the bar on your container security posture</a:t>
            </a:r>
            <a:endParaRPr lang="en-US" dirty="0"/>
          </a:p>
        </p:txBody>
      </p:sp>
      <p:sp>
        <p:nvSpPr>
          <p:cNvPr id="6" name="TextBox 5">
            <a:extLst>
              <a:ext uri="{FF2B5EF4-FFF2-40B4-BE49-F238E27FC236}">
                <a16:creationId xmlns:a16="http://schemas.microsoft.com/office/drawing/2014/main" id="{6B0FEFF0-C0B0-C844-9AA0-DFE045AA96E3}"/>
              </a:ext>
            </a:extLst>
          </p:cNvPr>
          <p:cNvSpPr txBox="1"/>
          <p:nvPr/>
        </p:nvSpPr>
        <p:spPr>
          <a:xfrm>
            <a:off x="821169" y="3578344"/>
            <a:ext cx="4470400" cy="2308324"/>
          </a:xfrm>
          <a:prstGeom prst="rect">
            <a:avLst/>
          </a:prstGeom>
          <a:noFill/>
        </p:spPr>
        <p:txBody>
          <a:bodyPr wrap="square" rtlCol="0">
            <a:spAutoFit/>
          </a:bodyPr>
          <a:lstStyle/>
          <a:p>
            <a:r>
              <a:rPr lang="en-US" sz="2400" b="1" dirty="0">
                <a:solidFill>
                  <a:srgbClr val="9FFCEA"/>
                </a:solidFill>
              </a:rPr>
              <a:t>Integrate</a:t>
            </a:r>
            <a:r>
              <a:rPr lang="en-US" sz="2400" dirty="0"/>
              <a:t> AWS security services to achieve centralized observability, continuous threat detection, optimized route workflows, and minimal remediation time</a:t>
            </a:r>
          </a:p>
        </p:txBody>
      </p:sp>
      <p:sp>
        <p:nvSpPr>
          <p:cNvPr id="7" name="TextBox 6">
            <a:extLst>
              <a:ext uri="{FF2B5EF4-FFF2-40B4-BE49-F238E27FC236}">
                <a16:creationId xmlns:a16="http://schemas.microsoft.com/office/drawing/2014/main" id="{6B5EA782-6146-664D-AC6E-DBFC59C7220B}"/>
              </a:ext>
            </a:extLst>
          </p:cNvPr>
          <p:cNvSpPr txBox="1"/>
          <p:nvPr/>
        </p:nvSpPr>
        <p:spPr>
          <a:xfrm>
            <a:off x="6773333" y="3592811"/>
            <a:ext cx="4597497" cy="1938992"/>
          </a:xfrm>
          <a:prstGeom prst="rect">
            <a:avLst/>
          </a:prstGeom>
          <a:noFill/>
        </p:spPr>
        <p:txBody>
          <a:bodyPr wrap="square" rtlCol="0">
            <a:spAutoFit/>
          </a:bodyPr>
          <a:lstStyle/>
          <a:p>
            <a:r>
              <a:rPr lang="en-US" sz="2400" b="1" dirty="0">
                <a:solidFill>
                  <a:srgbClr val="9FFCEA"/>
                </a:solidFill>
              </a:rPr>
              <a:t>Empower</a:t>
            </a:r>
            <a:r>
              <a:rPr lang="en-US" sz="2400" dirty="0"/>
              <a:t> </a:t>
            </a:r>
            <a:r>
              <a:rPr lang="en-US" sz="2400" dirty="0" err="1"/>
              <a:t>DevSecOps</a:t>
            </a:r>
            <a:r>
              <a:rPr lang="en-US" sz="2400" dirty="0"/>
              <a:t> teams to unify visibility and automate responses to help them achieve operational excellence in cloud security</a:t>
            </a:r>
          </a:p>
        </p:txBody>
      </p:sp>
      <p:pic>
        <p:nvPicPr>
          <p:cNvPr id="14" name="Picture 13">
            <a:extLst>
              <a:ext uri="{FF2B5EF4-FFF2-40B4-BE49-F238E27FC236}">
                <a16:creationId xmlns:a16="http://schemas.microsoft.com/office/drawing/2014/main" id="{11AC33CE-E120-D74F-AE97-2A8FBA653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655" y="1670362"/>
            <a:ext cx="1747277" cy="1739263"/>
          </a:xfrm>
          <a:prstGeom prst="rect">
            <a:avLst/>
          </a:prstGeom>
        </p:spPr>
      </p:pic>
      <p:pic>
        <p:nvPicPr>
          <p:cNvPr id="15" name="Picture 14">
            <a:extLst>
              <a:ext uri="{FF2B5EF4-FFF2-40B4-BE49-F238E27FC236}">
                <a16:creationId xmlns:a16="http://schemas.microsoft.com/office/drawing/2014/main" id="{B6722789-9BB9-43FA-8245-7FFB92CC73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03401" y="1670362"/>
            <a:ext cx="1737360" cy="1737360"/>
          </a:xfrm>
          <a:prstGeom prst="rect">
            <a:avLst/>
          </a:prstGeom>
        </p:spPr>
      </p:pic>
    </p:spTree>
    <p:extLst>
      <p:ext uri="{BB962C8B-B14F-4D97-AF65-F5344CB8AC3E}">
        <p14:creationId xmlns:p14="http://schemas.microsoft.com/office/powerpoint/2010/main" val="39542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D150F-C4CD-47A7-AADD-492AF120BC48}"/>
              </a:ext>
            </a:extLst>
          </p:cNvPr>
          <p:cNvSpPr>
            <a:spLocks noGrp="1"/>
          </p:cNvSpPr>
          <p:nvPr>
            <p:ph type="title"/>
          </p:nvPr>
        </p:nvSpPr>
        <p:spPr/>
        <p:txBody>
          <a:bodyPr/>
          <a:lstStyle/>
          <a:p>
            <a:r>
              <a:rPr lang="en-US" dirty="0"/>
              <a:t>Access Control</a:t>
            </a:r>
          </a:p>
        </p:txBody>
      </p:sp>
      <p:sp>
        <p:nvSpPr>
          <p:cNvPr id="16" name="TextBox 15">
            <a:extLst>
              <a:ext uri="{FF2B5EF4-FFF2-40B4-BE49-F238E27FC236}">
                <a16:creationId xmlns:a16="http://schemas.microsoft.com/office/drawing/2014/main" id="{391DD71B-4BC8-BD14-D192-7A39ED31FB2B}"/>
              </a:ext>
            </a:extLst>
          </p:cNvPr>
          <p:cNvSpPr txBox="1"/>
          <p:nvPr/>
        </p:nvSpPr>
        <p:spPr>
          <a:xfrm>
            <a:off x="781218" y="3915428"/>
            <a:ext cx="2491409" cy="1477328"/>
          </a:xfrm>
          <a:prstGeom prst="rect">
            <a:avLst/>
          </a:prstGeom>
          <a:noFill/>
        </p:spPr>
        <p:txBody>
          <a:bodyPr wrap="square" lIns="0" rIns="0" rtlCol="0">
            <a:spAutoFit/>
          </a:bodyPr>
          <a:lstStyle/>
          <a:p>
            <a:pPr algn="ctr"/>
            <a:r>
              <a:rPr lang="en-US" dirty="0"/>
              <a:t>Automate access </a:t>
            </a:r>
          </a:p>
          <a:p>
            <a:pPr algn="ctr"/>
            <a:r>
              <a:rPr lang="en-US" dirty="0"/>
              <a:t>through EKS APIs with </a:t>
            </a:r>
          </a:p>
          <a:p>
            <a:pPr algn="ctr"/>
            <a:r>
              <a:rPr lang="en-US" dirty="0"/>
              <a:t>Infra As Code (</a:t>
            </a:r>
            <a:r>
              <a:rPr lang="en-US" dirty="0" err="1"/>
              <a:t>IaC</a:t>
            </a:r>
            <a:r>
              <a:rPr lang="en-US" dirty="0"/>
              <a:t>) auditable by CloudTrail</a:t>
            </a:r>
          </a:p>
          <a:p>
            <a:pPr algn="ctr"/>
            <a:endParaRPr lang="en-US" dirty="0"/>
          </a:p>
        </p:txBody>
      </p:sp>
      <p:sp>
        <p:nvSpPr>
          <p:cNvPr id="22" name="TextBox 21">
            <a:extLst>
              <a:ext uri="{FF2B5EF4-FFF2-40B4-BE49-F238E27FC236}">
                <a16:creationId xmlns:a16="http://schemas.microsoft.com/office/drawing/2014/main" id="{3D528A30-711B-DCF6-47B4-3F9CE3931AC0}"/>
              </a:ext>
            </a:extLst>
          </p:cNvPr>
          <p:cNvSpPr txBox="1"/>
          <p:nvPr/>
        </p:nvSpPr>
        <p:spPr>
          <a:xfrm>
            <a:off x="1505943" y="3222966"/>
            <a:ext cx="1041953" cy="369332"/>
          </a:xfrm>
          <a:prstGeom prst="rect">
            <a:avLst/>
          </a:prstGeom>
          <a:noFill/>
        </p:spPr>
        <p:txBody>
          <a:bodyPr wrap="none" lIns="0" rIns="0" rtlCol="0">
            <a:spAutoFit/>
          </a:bodyPr>
          <a:lstStyle/>
          <a:p>
            <a:pPr algn="ctr"/>
            <a:r>
              <a:rPr lang="en-US" b="1" dirty="0">
                <a:gradFill>
                  <a:gsLst>
                    <a:gs pos="2000">
                      <a:schemeClr val="accent1"/>
                    </a:gs>
                    <a:gs pos="98000">
                      <a:schemeClr val="accent2"/>
                    </a:gs>
                  </a:gsLst>
                  <a:lin ang="8100000" scaled="0"/>
                </a:gradFill>
              </a:rPr>
              <a:t>AWS APIs</a:t>
            </a:r>
          </a:p>
        </p:txBody>
      </p:sp>
      <p:pic>
        <p:nvPicPr>
          <p:cNvPr id="25" name="Picture 24">
            <a:extLst>
              <a:ext uri="{FF2B5EF4-FFF2-40B4-BE49-F238E27FC236}">
                <a16:creationId xmlns:a16="http://schemas.microsoft.com/office/drawing/2014/main" id="{3A340297-2938-7980-99F2-AD592B60C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53840" y="1851366"/>
            <a:ext cx="1371600" cy="1371600"/>
          </a:xfrm>
          <a:prstGeom prst="rect">
            <a:avLst/>
          </a:prstGeom>
        </p:spPr>
      </p:pic>
      <p:pic>
        <p:nvPicPr>
          <p:cNvPr id="26" name="Picture 25">
            <a:extLst>
              <a:ext uri="{FF2B5EF4-FFF2-40B4-BE49-F238E27FC236}">
                <a16:creationId xmlns:a16="http://schemas.microsoft.com/office/drawing/2014/main" id="{6B01F214-EDEC-3AA2-D88B-2D0BEC6ADF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41120" y="1851366"/>
            <a:ext cx="1371600" cy="1371600"/>
          </a:xfrm>
          <a:prstGeom prst="rect">
            <a:avLst/>
          </a:prstGeom>
        </p:spPr>
      </p:pic>
      <p:pic>
        <p:nvPicPr>
          <p:cNvPr id="27" name="Picture 26">
            <a:extLst>
              <a:ext uri="{FF2B5EF4-FFF2-40B4-BE49-F238E27FC236}">
                <a16:creationId xmlns:a16="http://schemas.microsoft.com/office/drawing/2014/main" id="{46982AC2-B98D-055F-4177-95F3AAA76C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766560" y="1851366"/>
            <a:ext cx="1371600" cy="1371600"/>
          </a:xfrm>
          <a:prstGeom prst="rect">
            <a:avLst/>
          </a:prstGeom>
        </p:spPr>
      </p:pic>
      <p:sp>
        <p:nvSpPr>
          <p:cNvPr id="2" name="TextBox 1">
            <a:extLst>
              <a:ext uri="{FF2B5EF4-FFF2-40B4-BE49-F238E27FC236}">
                <a16:creationId xmlns:a16="http://schemas.microsoft.com/office/drawing/2014/main" id="{3B133998-402F-AD44-0CBE-6DA5E463FBCB}"/>
              </a:ext>
            </a:extLst>
          </p:cNvPr>
          <p:cNvSpPr txBox="1"/>
          <p:nvPr/>
        </p:nvSpPr>
        <p:spPr>
          <a:xfrm>
            <a:off x="6341712" y="3917711"/>
            <a:ext cx="2221293" cy="923330"/>
          </a:xfrm>
          <a:prstGeom prst="rect">
            <a:avLst/>
          </a:prstGeom>
          <a:noFill/>
        </p:spPr>
        <p:txBody>
          <a:bodyPr wrap="square" lIns="0" rIns="0" rtlCol="0">
            <a:spAutoFit/>
          </a:bodyPr>
          <a:lstStyle/>
          <a:p>
            <a:pPr algn="ctr"/>
            <a:r>
              <a:rPr lang="en-US" dirty="0"/>
              <a:t>Disable or revoke access for any user, integrate with RBAC</a:t>
            </a:r>
          </a:p>
        </p:txBody>
      </p:sp>
      <p:sp>
        <p:nvSpPr>
          <p:cNvPr id="5" name="TextBox 4">
            <a:extLst>
              <a:ext uri="{FF2B5EF4-FFF2-40B4-BE49-F238E27FC236}">
                <a16:creationId xmlns:a16="http://schemas.microsoft.com/office/drawing/2014/main" id="{8103B0BE-4DD1-7A52-8216-FCE063A931D5}"/>
              </a:ext>
            </a:extLst>
          </p:cNvPr>
          <p:cNvSpPr txBox="1"/>
          <p:nvPr/>
        </p:nvSpPr>
        <p:spPr>
          <a:xfrm>
            <a:off x="6550670" y="3222966"/>
            <a:ext cx="1803379" cy="369332"/>
          </a:xfrm>
          <a:prstGeom prst="rect">
            <a:avLst/>
          </a:prstGeom>
          <a:noFill/>
        </p:spPr>
        <p:txBody>
          <a:bodyPr wrap="none" lIns="0" rIns="0" rtlCol="0">
            <a:spAutoFit/>
          </a:bodyPr>
          <a:lstStyle/>
          <a:p>
            <a:pPr algn="ctr"/>
            <a:r>
              <a:rPr lang="en-US" b="1" dirty="0">
                <a:gradFill>
                  <a:gsLst>
                    <a:gs pos="8000">
                      <a:schemeClr val="accent1"/>
                    </a:gs>
                    <a:gs pos="100000">
                      <a:schemeClr val="accent2"/>
                    </a:gs>
                  </a:gsLst>
                  <a:lin ang="18900000" scaled="0"/>
                </a:gradFill>
              </a:rPr>
              <a:t>Granular control</a:t>
            </a:r>
            <a:endParaRPr lang="en-US" b="1" dirty="0">
              <a:gradFill>
                <a:gsLst>
                  <a:gs pos="2000">
                    <a:schemeClr val="accent1"/>
                  </a:gs>
                  <a:gs pos="98000">
                    <a:schemeClr val="accent2"/>
                  </a:gs>
                </a:gsLst>
                <a:lin ang="8100000" scaled="0"/>
              </a:gradFill>
            </a:endParaRPr>
          </a:p>
        </p:txBody>
      </p:sp>
      <p:sp>
        <p:nvSpPr>
          <p:cNvPr id="8" name="TextBox 7">
            <a:extLst>
              <a:ext uri="{FF2B5EF4-FFF2-40B4-BE49-F238E27FC236}">
                <a16:creationId xmlns:a16="http://schemas.microsoft.com/office/drawing/2014/main" id="{DD8F7268-F073-C71C-430D-527F57370C86}"/>
              </a:ext>
            </a:extLst>
          </p:cNvPr>
          <p:cNvSpPr txBox="1"/>
          <p:nvPr/>
        </p:nvSpPr>
        <p:spPr>
          <a:xfrm>
            <a:off x="3505274" y="3917711"/>
            <a:ext cx="2468729" cy="1200329"/>
          </a:xfrm>
          <a:prstGeom prst="rect">
            <a:avLst/>
          </a:prstGeom>
          <a:noFill/>
        </p:spPr>
        <p:txBody>
          <a:bodyPr wrap="square" lIns="0" rIns="0" rtlCol="0">
            <a:spAutoFit/>
          </a:bodyPr>
          <a:lstStyle/>
          <a:p>
            <a:pPr algn="ctr"/>
            <a:r>
              <a:rPr lang="en-US" dirty="0"/>
              <a:t>Streamline clusters access for multiple roles, </a:t>
            </a:r>
            <a:r>
              <a:rPr lang="en-US" dirty="0" err="1"/>
              <a:t>ServiceAccounts</a:t>
            </a:r>
            <a:r>
              <a:rPr lang="en-US" dirty="0"/>
              <a:t> and AWS services</a:t>
            </a:r>
          </a:p>
        </p:txBody>
      </p:sp>
      <p:sp>
        <p:nvSpPr>
          <p:cNvPr id="9" name="TextBox 8">
            <a:extLst>
              <a:ext uri="{FF2B5EF4-FFF2-40B4-BE49-F238E27FC236}">
                <a16:creationId xmlns:a16="http://schemas.microsoft.com/office/drawing/2014/main" id="{5A43D147-2A53-4F27-3323-5477F8AD7302}"/>
              </a:ext>
            </a:extLst>
          </p:cNvPr>
          <p:cNvSpPr txBox="1"/>
          <p:nvPr/>
        </p:nvSpPr>
        <p:spPr>
          <a:xfrm>
            <a:off x="3797074" y="3242285"/>
            <a:ext cx="1885131" cy="369332"/>
          </a:xfrm>
          <a:prstGeom prst="rect">
            <a:avLst/>
          </a:prstGeom>
          <a:noFill/>
        </p:spPr>
        <p:txBody>
          <a:bodyPr wrap="none" lIns="0" rIns="0" rtlCol="0">
            <a:spAutoFit/>
          </a:bodyPr>
          <a:lstStyle/>
          <a:p>
            <a:pPr algn="ctr"/>
            <a:r>
              <a:rPr lang="en-US" b="1" dirty="0">
                <a:gradFill>
                  <a:gsLst>
                    <a:gs pos="8000">
                      <a:schemeClr val="accent1"/>
                    </a:gs>
                    <a:gs pos="100000">
                      <a:schemeClr val="accent2"/>
                    </a:gs>
                  </a:gsLst>
                  <a:lin ang="18900000" scaled="0"/>
                </a:gradFill>
              </a:rPr>
              <a:t>Simplified Access</a:t>
            </a:r>
            <a:endParaRPr lang="en-US" b="1" dirty="0">
              <a:gradFill>
                <a:gsLst>
                  <a:gs pos="2000">
                    <a:schemeClr val="accent1"/>
                  </a:gs>
                  <a:gs pos="98000">
                    <a:schemeClr val="accent2"/>
                  </a:gs>
                </a:gsLst>
                <a:lin ang="8100000" scaled="0"/>
              </a:gradFill>
            </a:endParaRPr>
          </a:p>
        </p:txBody>
      </p:sp>
      <p:sp>
        <p:nvSpPr>
          <p:cNvPr id="6" name="TextBox 5">
            <a:extLst>
              <a:ext uri="{FF2B5EF4-FFF2-40B4-BE49-F238E27FC236}">
                <a16:creationId xmlns:a16="http://schemas.microsoft.com/office/drawing/2014/main" id="{D69C064B-63BC-C329-5971-181531620EB0}"/>
              </a:ext>
            </a:extLst>
          </p:cNvPr>
          <p:cNvSpPr txBox="1"/>
          <p:nvPr/>
        </p:nvSpPr>
        <p:spPr>
          <a:xfrm>
            <a:off x="9292244" y="3222966"/>
            <a:ext cx="1745671" cy="369332"/>
          </a:xfrm>
          <a:prstGeom prst="rect">
            <a:avLst/>
          </a:prstGeom>
          <a:noFill/>
        </p:spPr>
        <p:txBody>
          <a:bodyPr wrap="none" lIns="0" rIns="0" rtlCol="0">
            <a:spAutoFit/>
          </a:bodyPr>
          <a:lstStyle/>
          <a:p>
            <a:pPr algn="r"/>
            <a:r>
              <a:rPr lang="en-US" sz="1800" b="1" dirty="0">
                <a:gradFill>
                  <a:gsLst>
                    <a:gs pos="8000">
                      <a:schemeClr val="accent1"/>
                    </a:gs>
                    <a:gs pos="100000">
                      <a:schemeClr val="accent2"/>
                    </a:gs>
                  </a:gsLst>
                  <a:lin ang="18900000" scaled="0"/>
                </a:gradFill>
              </a:rPr>
              <a:t>Simplified Trust</a:t>
            </a:r>
            <a:endParaRPr lang="en-US" sz="1800" b="1" dirty="0">
              <a:gradFill>
                <a:gsLst>
                  <a:gs pos="2000">
                    <a:schemeClr val="accent1"/>
                  </a:gs>
                  <a:gs pos="98000">
                    <a:schemeClr val="accent2"/>
                  </a:gs>
                </a:gsLst>
                <a:lin ang="8100000" scaled="0"/>
              </a:gradFill>
            </a:endParaRPr>
          </a:p>
        </p:txBody>
      </p:sp>
      <p:pic>
        <p:nvPicPr>
          <p:cNvPr id="7" name="Picture 6">
            <a:extLst>
              <a:ext uri="{FF2B5EF4-FFF2-40B4-BE49-F238E27FC236}">
                <a16:creationId xmlns:a16="http://schemas.microsoft.com/office/drawing/2014/main" id="{CC6B9779-1F53-780E-7E0D-882E768587D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479280" y="1851366"/>
            <a:ext cx="1371600" cy="1371600"/>
          </a:xfrm>
          <a:prstGeom prst="rect">
            <a:avLst/>
          </a:prstGeom>
        </p:spPr>
      </p:pic>
      <p:sp>
        <p:nvSpPr>
          <p:cNvPr id="11" name="TextBox 10">
            <a:extLst>
              <a:ext uri="{FF2B5EF4-FFF2-40B4-BE49-F238E27FC236}">
                <a16:creationId xmlns:a16="http://schemas.microsoft.com/office/drawing/2014/main" id="{3B816E9A-6CAB-F2CB-2224-AA4935744BF4}"/>
              </a:ext>
            </a:extLst>
          </p:cNvPr>
          <p:cNvSpPr txBox="1"/>
          <p:nvPr/>
        </p:nvSpPr>
        <p:spPr>
          <a:xfrm>
            <a:off x="8919374" y="3917711"/>
            <a:ext cx="2491409" cy="1200329"/>
          </a:xfrm>
          <a:prstGeom prst="rect">
            <a:avLst/>
          </a:prstGeom>
          <a:noFill/>
        </p:spPr>
        <p:txBody>
          <a:bodyPr wrap="square">
            <a:spAutoFit/>
          </a:bodyPr>
          <a:lstStyle/>
          <a:p>
            <a:pPr algn="ctr"/>
            <a:r>
              <a:rPr lang="en-US" sz="1800" dirty="0"/>
              <a:t>Role policy trusts the </a:t>
            </a:r>
            <a:br>
              <a:rPr lang="en-US" sz="1800" dirty="0"/>
            </a:br>
            <a:r>
              <a:rPr lang="en-US" sz="1800" dirty="0"/>
              <a:t>EKS service supporting session Tags</a:t>
            </a:r>
          </a:p>
        </p:txBody>
      </p:sp>
    </p:spTree>
    <p:extLst>
      <p:ext uri="{BB962C8B-B14F-4D97-AF65-F5344CB8AC3E}">
        <p14:creationId xmlns:p14="http://schemas.microsoft.com/office/powerpoint/2010/main" val="36338952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E64B608-4AEA-4F59-878E-63A9F1024AD8}"/>
              </a:ext>
            </a:extLst>
          </p:cNvPr>
          <p:cNvGrpSpPr/>
          <p:nvPr/>
        </p:nvGrpSpPr>
        <p:grpSpPr>
          <a:xfrm>
            <a:off x="406402" y="2326613"/>
            <a:ext cx="4214948" cy="3151043"/>
            <a:chOff x="304800" y="1955976"/>
            <a:chExt cx="3161211" cy="2363282"/>
          </a:xfrm>
        </p:grpSpPr>
        <p:sp>
          <p:nvSpPr>
            <p:cNvPr id="2" name="Rectangle 1"/>
            <p:cNvSpPr/>
            <p:nvPr/>
          </p:nvSpPr>
          <p:spPr>
            <a:xfrm>
              <a:off x="304800" y="2368081"/>
              <a:ext cx="2723719" cy="1951177"/>
            </a:xfrm>
            <a:prstGeom prst="rect">
              <a:avLst/>
            </a:prstGeom>
          </p:spPr>
          <p:txBody>
            <a:bodyPr wrap="square" anchor="t" anchorCtr="0">
              <a:noAutofit/>
            </a:bodyPr>
            <a:lstStyle/>
            <a:p>
              <a:pPr defTabSz="1462854">
                <a:lnSpc>
                  <a:spcPct val="107000"/>
                </a:lnSpc>
                <a:spcAft>
                  <a:spcPts val="1600"/>
                </a:spcAft>
              </a:pPr>
              <a:r>
                <a:rPr lang="en-US" sz="2000" dirty="0">
                  <a:latin typeface="Amazon Ember" panose="020B0603020204020204" pitchFamily="34" charset="0"/>
                  <a:ea typeface="Amazon Ember" panose="020B0603020204020204" pitchFamily="34" charset="0"/>
                  <a:cs typeface="Amazon Ember" panose="020B0603020204020204" pitchFamily="34" charset="0"/>
                </a:rPr>
                <a:t>Continuously detect and respond to security risks to help protect your workloads, at scale.</a:t>
              </a:r>
            </a:p>
          </p:txBody>
        </p:sp>
        <p:sp>
          <p:nvSpPr>
            <p:cNvPr id="15" name="Rectangle 14">
              <a:extLst>
                <a:ext uri="{FF2B5EF4-FFF2-40B4-BE49-F238E27FC236}">
                  <a16:creationId xmlns:a16="http://schemas.microsoft.com/office/drawing/2014/main" id="{C8D60407-2DFA-4D82-992E-3F5B34DBF507}"/>
                </a:ext>
              </a:extLst>
            </p:cNvPr>
            <p:cNvSpPr/>
            <p:nvPr/>
          </p:nvSpPr>
          <p:spPr>
            <a:xfrm>
              <a:off x="304800" y="1955976"/>
              <a:ext cx="3161211" cy="346249"/>
            </a:xfrm>
            <a:prstGeom prst="rect">
              <a:avLst/>
            </a:prstGeom>
          </p:spPr>
          <p:txBody>
            <a:bodyPr wrap="square">
              <a:spAutoFit/>
            </a:bodyPr>
            <a:lstStyle/>
            <a:p>
              <a:pPr defTabSz="1462854"/>
              <a:r>
                <a:rPr lang="en-US" sz="2400" b="1" dirty="0">
                  <a:solidFill>
                    <a:schemeClr val="accent1"/>
                  </a:solidFill>
                  <a:latin typeface="+mj-lt"/>
                  <a:ea typeface="Amazon Ember" panose="020B0603020204020204" pitchFamily="34" charset="0"/>
                  <a:cs typeface="Amazon Ember" panose="020B0603020204020204" pitchFamily="34" charset="0"/>
                </a:rPr>
                <a:t>Detection </a:t>
              </a:r>
              <a:r>
                <a:rPr lang="en-US" sz="2400" b="1" dirty="0">
                  <a:latin typeface="+mj-lt"/>
                  <a:ea typeface="Amazon Ember" panose="020B0603020204020204" pitchFamily="34" charset="0"/>
                  <a:cs typeface="Amazon Ember" panose="020B0603020204020204" pitchFamily="34" charset="0"/>
                </a:rPr>
                <a:t>and response</a:t>
              </a:r>
              <a:endParaRPr lang="en-US" sz="2400" b="1"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61" name="Rectangle 60">
            <a:extLst>
              <a:ext uri="{FF2B5EF4-FFF2-40B4-BE49-F238E27FC236}">
                <a16:creationId xmlns:a16="http://schemas.microsoft.com/office/drawing/2014/main" id="{7A361487-046E-4A56-B9CE-BA4F0322E898}"/>
              </a:ext>
            </a:extLst>
          </p:cNvPr>
          <p:cNvSpPr/>
          <p:nvPr/>
        </p:nvSpPr>
        <p:spPr>
          <a:xfrm>
            <a:off x="5313846" y="617220"/>
            <a:ext cx="6400800" cy="1371600"/>
          </a:xfrm>
          <a:prstGeom prst="rect">
            <a:avLst/>
          </a:prstGeom>
          <a:ln>
            <a:noFill/>
          </a:ln>
        </p:spPr>
        <p:txBody>
          <a:bodyPr wrap="square" lIns="243840" tIns="195072" rIns="243840" bIns="195072" anchor="ctr" anchorCtr="0">
            <a:noAutofit/>
          </a:bodyPr>
          <a:lstStyle/>
          <a:p>
            <a:pPr defTabSz="1462854">
              <a:spcAft>
                <a:spcPts val="1067"/>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AWS</a:t>
            </a:r>
            <a:r>
              <a:rPr lang="en-US" sz="2400" dirty="0">
                <a:gradFill>
                  <a:gsLst>
                    <a:gs pos="19469">
                      <a:srgbClr val="69AF34"/>
                    </a:gs>
                    <a:gs pos="76000">
                      <a:srgbClr val="69AF34"/>
                    </a:gs>
                  </a:gsLst>
                  <a:lin ang="16200000" scaled="1"/>
                </a:gradFill>
                <a:latin typeface="Amazon Ember" panose="020B0603020204020204" pitchFamily="34" charset="0"/>
                <a:ea typeface="Amazon Ember" panose="020B0603020204020204" pitchFamily="34" charset="0"/>
                <a:cs typeface="Amazon Ember" panose="020B0603020204020204" pitchFamily="34" charset="0"/>
              </a:rPr>
              <a:t> </a:t>
            </a: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CloudTrail</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Freeform: Shape 25">
            <a:extLst>
              <a:ext uri="{FF2B5EF4-FFF2-40B4-BE49-F238E27FC236}">
                <a16:creationId xmlns:a16="http://schemas.microsoft.com/office/drawing/2014/main" id="{7027B6A2-A7B7-A645-B486-9930C4BADAD6}"/>
              </a:ext>
            </a:extLst>
          </p:cNvPr>
          <p:cNvSpPr/>
          <p:nvPr/>
        </p:nvSpPr>
        <p:spPr>
          <a:xfrm rot="5400000">
            <a:off x="1570066" y="3141235"/>
            <a:ext cx="5647596" cy="245008"/>
          </a:xfrm>
          <a:custGeom>
            <a:avLst/>
            <a:gdLst>
              <a:gd name="connsiteX0" fmla="*/ 0 w 4014227"/>
              <a:gd name="connsiteY0" fmla="*/ 2361674 h 2361674"/>
              <a:gd name="connsiteX1" fmla="*/ 0 w 4014227"/>
              <a:gd name="connsiteY1" fmla="*/ 198337 h 2361674"/>
              <a:gd name="connsiteX2" fmla="*/ 1829648 w 4014227"/>
              <a:gd name="connsiteY2" fmla="*/ 198337 h 2361674"/>
              <a:gd name="connsiteX3" fmla="*/ 2007113 w 4014227"/>
              <a:gd name="connsiteY3" fmla="*/ 0 h 2361674"/>
              <a:gd name="connsiteX4" fmla="*/ 2184579 w 4014227"/>
              <a:gd name="connsiteY4" fmla="*/ 198337 h 2361674"/>
              <a:gd name="connsiteX5" fmla="*/ 4014227 w 4014227"/>
              <a:gd name="connsiteY5" fmla="*/ 198337 h 2361674"/>
              <a:gd name="connsiteX6" fmla="*/ 4014227 w 4014227"/>
              <a:gd name="connsiteY6" fmla="*/ 2361674 h 2361674"/>
              <a:gd name="connsiteX0" fmla="*/ 0 w 4014227"/>
              <a:gd name="connsiteY0" fmla="*/ 2361674 h 2453114"/>
              <a:gd name="connsiteX1" fmla="*/ 0 w 4014227"/>
              <a:gd name="connsiteY1" fmla="*/ 198337 h 2453114"/>
              <a:gd name="connsiteX2" fmla="*/ 1829648 w 4014227"/>
              <a:gd name="connsiteY2" fmla="*/ 198337 h 2453114"/>
              <a:gd name="connsiteX3" fmla="*/ 2007113 w 4014227"/>
              <a:gd name="connsiteY3" fmla="*/ 0 h 2453114"/>
              <a:gd name="connsiteX4" fmla="*/ 2184579 w 4014227"/>
              <a:gd name="connsiteY4" fmla="*/ 198337 h 2453114"/>
              <a:gd name="connsiteX5" fmla="*/ 4014227 w 4014227"/>
              <a:gd name="connsiteY5" fmla="*/ 198337 h 2453114"/>
              <a:gd name="connsiteX6" fmla="*/ 4014227 w 4014227"/>
              <a:gd name="connsiteY6" fmla="*/ 2361674 h 2453114"/>
              <a:gd name="connsiteX7" fmla="*/ 91440 w 4014227"/>
              <a:gd name="connsiteY7" fmla="*/ 2453114 h 2453114"/>
              <a:gd name="connsiteX0" fmla="*/ 0 w 4014227"/>
              <a:gd name="connsiteY0" fmla="*/ 2361674 h 2361674"/>
              <a:gd name="connsiteX1" fmla="*/ 0 w 4014227"/>
              <a:gd name="connsiteY1" fmla="*/ 198337 h 2361674"/>
              <a:gd name="connsiteX2" fmla="*/ 1829648 w 4014227"/>
              <a:gd name="connsiteY2" fmla="*/ 198337 h 2361674"/>
              <a:gd name="connsiteX3" fmla="*/ 2007113 w 4014227"/>
              <a:gd name="connsiteY3" fmla="*/ 0 h 2361674"/>
              <a:gd name="connsiteX4" fmla="*/ 2184579 w 4014227"/>
              <a:gd name="connsiteY4" fmla="*/ 198337 h 2361674"/>
              <a:gd name="connsiteX5" fmla="*/ 4014227 w 4014227"/>
              <a:gd name="connsiteY5" fmla="*/ 198337 h 2361674"/>
              <a:gd name="connsiteX6" fmla="*/ 4014227 w 4014227"/>
              <a:gd name="connsiteY6" fmla="*/ 2361674 h 2361674"/>
              <a:gd name="connsiteX0" fmla="*/ 0 w 4014227"/>
              <a:gd name="connsiteY0" fmla="*/ 198337 h 2361674"/>
              <a:gd name="connsiteX1" fmla="*/ 1829648 w 4014227"/>
              <a:gd name="connsiteY1" fmla="*/ 198337 h 2361674"/>
              <a:gd name="connsiteX2" fmla="*/ 2007113 w 4014227"/>
              <a:gd name="connsiteY2" fmla="*/ 0 h 2361674"/>
              <a:gd name="connsiteX3" fmla="*/ 2184579 w 4014227"/>
              <a:gd name="connsiteY3" fmla="*/ 198337 h 2361674"/>
              <a:gd name="connsiteX4" fmla="*/ 4014227 w 4014227"/>
              <a:gd name="connsiteY4" fmla="*/ 198337 h 2361674"/>
              <a:gd name="connsiteX5" fmla="*/ 4014227 w 4014227"/>
              <a:gd name="connsiteY5" fmla="*/ 2361674 h 2361674"/>
              <a:gd name="connsiteX0" fmla="*/ 0 w 4014227"/>
              <a:gd name="connsiteY0" fmla="*/ 198337 h 198337"/>
              <a:gd name="connsiteX1" fmla="*/ 1829648 w 4014227"/>
              <a:gd name="connsiteY1" fmla="*/ 198337 h 198337"/>
              <a:gd name="connsiteX2" fmla="*/ 2007113 w 4014227"/>
              <a:gd name="connsiteY2" fmla="*/ 0 h 198337"/>
              <a:gd name="connsiteX3" fmla="*/ 2184579 w 4014227"/>
              <a:gd name="connsiteY3" fmla="*/ 198337 h 198337"/>
              <a:gd name="connsiteX4" fmla="*/ 4014227 w 4014227"/>
              <a:gd name="connsiteY4" fmla="*/ 198337 h 198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227" h="198337">
                <a:moveTo>
                  <a:pt x="0" y="198337"/>
                </a:moveTo>
                <a:lnTo>
                  <a:pt x="1829648" y="198337"/>
                </a:lnTo>
                <a:lnTo>
                  <a:pt x="2007113" y="0"/>
                </a:lnTo>
                <a:lnTo>
                  <a:pt x="2184579" y="198337"/>
                </a:lnTo>
                <a:lnTo>
                  <a:pt x="4014227" y="198337"/>
                </a:lnTo>
              </a:path>
            </a:pathLst>
          </a:custGeom>
          <a:ln w="15875">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609585">
              <a:defRPr/>
            </a:pPr>
            <a:endParaRPr lang="en-US" sz="2400" dirty="0">
              <a:solidFill>
                <a:srgbClr val="1D516C"/>
              </a:solidFill>
              <a:latin typeface="Arial"/>
            </a:endParaRPr>
          </a:p>
        </p:txBody>
      </p:sp>
      <p:sp>
        <p:nvSpPr>
          <p:cNvPr id="43" name="Freeform: Shape 31">
            <a:extLst>
              <a:ext uri="{FF2B5EF4-FFF2-40B4-BE49-F238E27FC236}">
                <a16:creationId xmlns:a16="http://schemas.microsoft.com/office/drawing/2014/main" id="{12C50EF2-5B89-3F4E-8332-ECF3112E4E32}"/>
              </a:ext>
            </a:extLst>
          </p:cNvPr>
          <p:cNvSpPr/>
          <p:nvPr/>
        </p:nvSpPr>
        <p:spPr>
          <a:xfrm>
            <a:off x="596773" y="1230602"/>
            <a:ext cx="756153" cy="756153"/>
          </a:xfrm>
          <a:custGeom>
            <a:avLst/>
            <a:gdLst>
              <a:gd name="connsiteX0" fmla="*/ 11908 w 318626"/>
              <a:gd name="connsiteY0" fmla="*/ 99772 h 318626"/>
              <a:gd name="connsiteX1" fmla="*/ 0 w 318626"/>
              <a:gd name="connsiteY1" fmla="*/ 160279 h 318626"/>
              <a:gd name="connsiteX2" fmla="*/ 160279 w 318626"/>
              <a:gd name="connsiteY2" fmla="*/ 320557 h 318626"/>
              <a:gd name="connsiteX3" fmla="*/ 320557 w 318626"/>
              <a:gd name="connsiteY3" fmla="*/ 160279 h 318626"/>
              <a:gd name="connsiteX4" fmla="*/ 160279 w 318626"/>
              <a:gd name="connsiteY4" fmla="*/ 0 h 318626"/>
              <a:gd name="connsiteX5" fmla="*/ 73059 w 318626"/>
              <a:gd name="connsiteY5" fmla="*/ 25748 h 3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26" h="318626">
                <a:moveTo>
                  <a:pt x="11908" y="99772"/>
                </a:moveTo>
                <a:cubicBezTo>
                  <a:pt x="4184" y="118439"/>
                  <a:pt x="0" y="139037"/>
                  <a:pt x="0" y="160279"/>
                </a:cubicBezTo>
                <a:cubicBezTo>
                  <a:pt x="0" y="248786"/>
                  <a:pt x="71771" y="320557"/>
                  <a:pt x="160279" y="320557"/>
                </a:cubicBezTo>
                <a:cubicBezTo>
                  <a:pt x="248786" y="320557"/>
                  <a:pt x="320557" y="248786"/>
                  <a:pt x="320557" y="160279"/>
                </a:cubicBezTo>
                <a:cubicBezTo>
                  <a:pt x="320557" y="71771"/>
                  <a:pt x="249108" y="0"/>
                  <a:pt x="160279" y="0"/>
                </a:cubicBezTo>
                <a:cubicBezTo>
                  <a:pt x="128094" y="0"/>
                  <a:pt x="98163" y="9333"/>
                  <a:pt x="73059" y="25748"/>
                </a:cubicBezTo>
              </a:path>
            </a:pathLst>
          </a:custGeom>
          <a:noFill/>
          <a:ln w="15875" cap="flat">
            <a:solidFill>
              <a:schemeClr val="tx1"/>
            </a:solidFill>
            <a:prstDash val="solid"/>
            <a:round/>
          </a:ln>
        </p:spPr>
        <p:txBody>
          <a:bodyPr rtlCol="0" anchor="ctr"/>
          <a:lstStyle/>
          <a:p>
            <a:endParaRPr lang="en-US" sz="2667" dirty="0"/>
          </a:p>
        </p:txBody>
      </p:sp>
      <p:sp>
        <p:nvSpPr>
          <p:cNvPr id="49" name="Freeform: Shape 32">
            <a:extLst>
              <a:ext uri="{FF2B5EF4-FFF2-40B4-BE49-F238E27FC236}">
                <a16:creationId xmlns:a16="http://schemas.microsoft.com/office/drawing/2014/main" id="{4B443B1D-ED1E-4B45-BE19-0F685B4CCB33}"/>
              </a:ext>
            </a:extLst>
          </p:cNvPr>
          <p:cNvSpPr/>
          <p:nvPr/>
        </p:nvSpPr>
        <p:spPr>
          <a:xfrm>
            <a:off x="645655" y="1323020"/>
            <a:ext cx="76378" cy="99293"/>
          </a:xfrm>
          <a:custGeom>
            <a:avLst/>
            <a:gdLst>
              <a:gd name="connsiteX0" fmla="*/ 35081 w 32184"/>
              <a:gd name="connsiteY0" fmla="*/ 0 h 41839"/>
              <a:gd name="connsiteX1" fmla="*/ 0 w 32184"/>
              <a:gd name="connsiteY1" fmla="*/ 42805 h 41839"/>
            </a:gdLst>
            <a:ahLst/>
            <a:cxnLst>
              <a:cxn ang="0">
                <a:pos x="connsiteX0" y="connsiteY0"/>
              </a:cxn>
              <a:cxn ang="0">
                <a:pos x="connsiteX1" y="connsiteY1"/>
              </a:cxn>
            </a:cxnLst>
            <a:rect l="l" t="t" r="r" b="b"/>
            <a:pathLst>
              <a:path w="32184" h="41839">
                <a:moveTo>
                  <a:pt x="35081" y="0"/>
                </a:moveTo>
                <a:cubicBezTo>
                  <a:pt x="20920" y="12230"/>
                  <a:pt x="9012" y="26713"/>
                  <a:pt x="0" y="42805"/>
                </a:cubicBezTo>
              </a:path>
            </a:pathLst>
          </a:custGeom>
          <a:noFill/>
          <a:ln w="15875" cap="flat">
            <a:solidFill>
              <a:schemeClr val="tx1"/>
            </a:solidFill>
            <a:prstDash val="solid"/>
            <a:round/>
          </a:ln>
        </p:spPr>
        <p:txBody>
          <a:bodyPr rtlCol="0" anchor="ctr"/>
          <a:lstStyle/>
          <a:p>
            <a:endParaRPr lang="en-US" sz="2667" dirty="0"/>
          </a:p>
        </p:txBody>
      </p:sp>
      <p:sp>
        <p:nvSpPr>
          <p:cNvPr id="52" name="Freeform: Shape 33">
            <a:extLst>
              <a:ext uri="{FF2B5EF4-FFF2-40B4-BE49-F238E27FC236}">
                <a16:creationId xmlns:a16="http://schemas.microsoft.com/office/drawing/2014/main" id="{30FE152C-C9ED-3240-AF36-4336D4288878}"/>
              </a:ext>
            </a:extLst>
          </p:cNvPr>
          <p:cNvSpPr/>
          <p:nvPr/>
        </p:nvSpPr>
        <p:spPr>
          <a:xfrm>
            <a:off x="668796" y="1303309"/>
            <a:ext cx="611033" cy="611034"/>
          </a:xfrm>
          <a:custGeom>
            <a:avLst/>
            <a:gdLst>
              <a:gd name="connsiteX0" fmla="*/ 236460 w 257475"/>
              <a:gd name="connsiteY0" fmla="*/ 204309 h 257475"/>
              <a:gd name="connsiteX1" fmla="*/ 137976 w 257475"/>
              <a:gd name="connsiteY1" fmla="*/ 259344 h 257475"/>
              <a:gd name="connsiteX2" fmla="*/ 226 w 257475"/>
              <a:gd name="connsiteY2" fmla="*/ 137365 h 257475"/>
              <a:gd name="connsiteX3" fmla="*/ 122205 w 257475"/>
              <a:gd name="connsiteY3" fmla="*/ 259 h 257475"/>
              <a:gd name="connsiteX4" fmla="*/ 259955 w 257475"/>
              <a:gd name="connsiteY4" fmla="*/ 122239 h 257475"/>
              <a:gd name="connsiteX5" fmla="*/ 252874 w 257475"/>
              <a:gd name="connsiteY5" fmla="*/ 173412 h 25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5" h="257475">
                <a:moveTo>
                  <a:pt x="236460" y="204309"/>
                </a:moveTo>
                <a:cubicBezTo>
                  <a:pt x="214574" y="235528"/>
                  <a:pt x="178850" y="257091"/>
                  <a:pt x="137976" y="259344"/>
                </a:cubicBezTo>
                <a:cubicBezTo>
                  <a:pt x="66204" y="263850"/>
                  <a:pt x="4732" y="209137"/>
                  <a:pt x="226" y="137365"/>
                </a:cubicBezTo>
                <a:cubicBezTo>
                  <a:pt x="-3958" y="65916"/>
                  <a:pt x="50434" y="4443"/>
                  <a:pt x="122205" y="259"/>
                </a:cubicBezTo>
                <a:cubicBezTo>
                  <a:pt x="193976" y="-4246"/>
                  <a:pt x="255449" y="50467"/>
                  <a:pt x="259955" y="122239"/>
                </a:cubicBezTo>
                <a:cubicBezTo>
                  <a:pt x="260920" y="140262"/>
                  <a:pt x="258345" y="157320"/>
                  <a:pt x="252874" y="173412"/>
                </a:cubicBezTo>
              </a:path>
            </a:pathLst>
          </a:custGeom>
          <a:noFill/>
          <a:ln w="15875" cap="flat">
            <a:solidFill>
              <a:schemeClr val="accent1"/>
            </a:solidFill>
            <a:prstDash val="solid"/>
            <a:round/>
          </a:ln>
        </p:spPr>
        <p:txBody>
          <a:bodyPr rtlCol="0" anchor="ctr"/>
          <a:lstStyle/>
          <a:p>
            <a:endParaRPr lang="en-US" sz="2667" dirty="0"/>
          </a:p>
        </p:txBody>
      </p:sp>
      <p:sp>
        <p:nvSpPr>
          <p:cNvPr id="53" name="Freeform: Shape 35">
            <a:extLst>
              <a:ext uri="{FF2B5EF4-FFF2-40B4-BE49-F238E27FC236}">
                <a16:creationId xmlns:a16="http://schemas.microsoft.com/office/drawing/2014/main" id="{927C6B38-1818-8E45-BE7B-1FA850C7E65A}"/>
              </a:ext>
            </a:extLst>
          </p:cNvPr>
          <p:cNvSpPr/>
          <p:nvPr/>
        </p:nvSpPr>
        <p:spPr>
          <a:xfrm>
            <a:off x="1174964" y="1788169"/>
            <a:ext cx="450636" cy="450636"/>
          </a:xfrm>
          <a:custGeom>
            <a:avLst/>
            <a:gdLst>
              <a:gd name="connsiteX0" fmla="*/ 57288 w 189888"/>
              <a:gd name="connsiteY0" fmla="*/ 0 h 189888"/>
              <a:gd name="connsiteX1" fmla="*/ 178624 w 189888"/>
              <a:gd name="connsiteY1" fmla="*/ 121979 h 189888"/>
              <a:gd name="connsiteX2" fmla="*/ 177658 w 189888"/>
              <a:gd name="connsiteY2" fmla="*/ 179911 h 189888"/>
              <a:gd name="connsiteX3" fmla="*/ 177658 w 189888"/>
              <a:gd name="connsiteY3" fmla="*/ 179911 h 189888"/>
              <a:gd name="connsiteX4" fmla="*/ 119726 w 189888"/>
              <a:gd name="connsiteY4" fmla="*/ 180555 h 189888"/>
              <a:gd name="connsiteX5" fmla="*/ 0 w 189888"/>
              <a:gd name="connsiteY5" fmla="*/ 60829 h 1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888" h="189888">
                <a:moveTo>
                  <a:pt x="57288" y="0"/>
                </a:moveTo>
                <a:lnTo>
                  <a:pt x="178624" y="121979"/>
                </a:lnTo>
                <a:cubicBezTo>
                  <a:pt x="194394" y="137749"/>
                  <a:pt x="194072" y="163819"/>
                  <a:pt x="177658" y="179911"/>
                </a:cubicBezTo>
                <a:lnTo>
                  <a:pt x="177658" y="179911"/>
                </a:lnTo>
                <a:cubicBezTo>
                  <a:pt x="161566" y="196003"/>
                  <a:pt x="135497" y="196325"/>
                  <a:pt x="119726" y="180555"/>
                </a:cubicBezTo>
                <a:lnTo>
                  <a:pt x="0" y="60829"/>
                </a:lnTo>
              </a:path>
            </a:pathLst>
          </a:custGeom>
          <a:noFill/>
          <a:ln w="15875" cap="flat">
            <a:solidFill>
              <a:schemeClr val="tx1"/>
            </a:solidFill>
            <a:prstDash val="solid"/>
            <a:round/>
          </a:ln>
        </p:spPr>
        <p:txBody>
          <a:bodyPr rtlCol="0" anchor="ctr"/>
          <a:lstStyle/>
          <a:p>
            <a:endParaRPr lang="en-US" sz="2667" dirty="0"/>
          </a:p>
        </p:txBody>
      </p:sp>
      <p:sp>
        <p:nvSpPr>
          <p:cNvPr id="54" name="Freeform: Shape 46">
            <a:extLst>
              <a:ext uri="{FF2B5EF4-FFF2-40B4-BE49-F238E27FC236}">
                <a16:creationId xmlns:a16="http://schemas.microsoft.com/office/drawing/2014/main" id="{07E53AEA-277D-9444-B867-FE4C17AD4267}"/>
              </a:ext>
            </a:extLst>
          </p:cNvPr>
          <p:cNvSpPr/>
          <p:nvPr/>
        </p:nvSpPr>
        <p:spPr>
          <a:xfrm>
            <a:off x="1426249" y="2043275"/>
            <a:ext cx="91654" cy="99293"/>
          </a:xfrm>
          <a:custGeom>
            <a:avLst/>
            <a:gdLst>
              <a:gd name="connsiteX0" fmla="*/ 41196 w 38621"/>
              <a:gd name="connsiteY0" fmla="*/ 0 h 41839"/>
              <a:gd name="connsiteX1" fmla="*/ 0 w 38621"/>
              <a:gd name="connsiteY1" fmla="*/ 42805 h 41839"/>
            </a:gdLst>
            <a:ahLst/>
            <a:cxnLst>
              <a:cxn ang="0">
                <a:pos x="connsiteX0" y="connsiteY0"/>
              </a:cxn>
              <a:cxn ang="0">
                <a:pos x="connsiteX1" y="connsiteY1"/>
              </a:cxn>
            </a:cxnLst>
            <a:rect l="l" t="t" r="r" b="b"/>
            <a:pathLst>
              <a:path w="38621" h="41839">
                <a:moveTo>
                  <a:pt x="41196" y="0"/>
                </a:moveTo>
                <a:lnTo>
                  <a:pt x="0" y="42805"/>
                </a:lnTo>
              </a:path>
            </a:pathLst>
          </a:custGeom>
          <a:ln w="15875" cap="flat">
            <a:solidFill>
              <a:schemeClr val="tx1"/>
            </a:solidFill>
            <a:prstDash val="solid"/>
            <a:round/>
          </a:ln>
        </p:spPr>
        <p:txBody>
          <a:bodyPr rtlCol="0" anchor="ctr"/>
          <a:lstStyle/>
          <a:p>
            <a:endParaRPr lang="en-US" sz="2667" dirty="0"/>
          </a:p>
        </p:txBody>
      </p:sp>
      <p:sp>
        <p:nvSpPr>
          <p:cNvPr id="60" name="Freeform: Shape 47">
            <a:extLst>
              <a:ext uri="{FF2B5EF4-FFF2-40B4-BE49-F238E27FC236}">
                <a16:creationId xmlns:a16="http://schemas.microsoft.com/office/drawing/2014/main" id="{FE725C63-3910-1A45-9D73-BB0A82B074E9}"/>
              </a:ext>
            </a:extLst>
          </p:cNvPr>
          <p:cNvSpPr/>
          <p:nvPr/>
        </p:nvSpPr>
        <p:spPr>
          <a:xfrm>
            <a:off x="1372784" y="1989810"/>
            <a:ext cx="91654" cy="99293"/>
          </a:xfrm>
          <a:custGeom>
            <a:avLst/>
            <a:gdLst>
              <a:gd name="connsiteX0" fmla="*/ 41196 w 38621"/>
              <a:gd name="connsiteY0" fmla="*/ 0 h 41839"/>
              <a:gd name="connsiteX1" fmla="*/ 0 w 38621"/>
              <a:gd name="connsiteY1" fmla="*/ 42805 h 41839"/>
            </a:gdLst>
            <a:ahLst/>
            <a:cxnLst>
              <a:cxn ang="0">
                <a:pos x="connsiteX0" y="connsiteY0"/>
              </a:cxn>
              <a:cxn ang="0">
                <a:pos x="connsiteX1" y="connsiteY1"/>
              </a:cxn>
            </a:cxnLst>
            <a:rect l="l" t="t" r="r" b="b"/>
            <a:pathLst>
              <a:path w="38621" h="41839">
                <a:moveTo>
                  <a:pt x="41196" y="0"/>
                </a:moveTo>
                <a:lnTo>
                  <a:pt x="0" y="42805"/>
                </a:lnTo>
              </a:path>
            </a:pathLst>
          </a:custGeom>
          <a:ln w="15875" cap="flat">
            <a:solidFill>
              <a:schemeClr val="tx1"/>
            </a:solidFill>
            <a:prstDash val="solid"/>
            <a:round/>
          </a:ln>
        </p:spPr>
        <p:txBody>
          <a:bodyPr rtlCol="0" anchor="ctr"/>
          <a:lstStyle/>
          <a:p>
            <a:endParaRPr lang="en-US" sz="2667" dirty="0"/>
          </a:p>
        </p:txBody>
      </p:sp>
      <p:pic>
        <p:nvPicPr>
          <p:cNvPr id="62" name="Graphic 61">
            <a:extLst>
              <a:ext uri="{FF2B5EF4-FFF2-40B4-BE49-F238E27FC236}">
                <a16:creationId xmlns:a16="http://schemas.microsoft.com/office/drawing/2014/main" id="{D7A9D498-6336-7B44-B066-1C36231083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5134" y="4997000"/>
            <a:ext cx="503804" cy="503804"/>
          </a:xfrm>
          <a:prstGeom prst="rect">
            <a:avLst/>
          </a:prstGeom>
        </p:spPr>
      </p:pic>
      <p:pic>
        <p:nvPicPr>
          <p:cNvPr id="63" name="Graphic 62">
            <a:extLst>
              <a:ext uri="{FF2B5EF4-FFF2-40B4-BE49-F238E27FC236}">
                <a16:creationId xmlns:a16="http://schemas.microsoft.com/office/drawing/2014/main" id="{2B2F01E1-0C73-D04E-87D2-A084193D4C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4683" y="2984043"/>
            <a:ext cx="570103" cy="570103"/>
          </a:xfrm>
          <a:prstGeom prst="rect">
            <a:avLst/>
          </a:prstGeom>
        </p:spPr>
      </p:pic>
      <p:sp>
        <p:nvSpPr>
          <p:cNvPr id="20" name="Rectangle 19">
            <a:extLst>
              <a:ext uri="{FF2B5EF4-FFF2-40B4-BE49-F238E27FC236}">
                <a16:creationId xmlns:a16="http://schemas.microsoft.com/office/drawing/2014/main" id="{DF1E35F9-8E74-3046-8009-8ECA1C2FA19A}"/>
              </a:ext>
            </a:extLst>
          </p:cNvPr>
          <p:cNvSpPr/>
          <p:nvPr/>
        </p:nvSpPr>
        <p:spPr>
          <a:xfrm>
            <a:off x="5317496" y="2793943"/>
            <a:ext cx="6400800" cy="950302"/>
          </a:xfrm>
          <a:prstGeom prst="rect">
            <a:avLst/>
          </a:prstGeom>
          <a:ln>
            <a:noFill/>
          </a:ln>
        </p:spPr>
        <p:txBody>
          <a:bodyPr wrap="square" lIns="243840" tIns="195072" rIns="243840" bIns="195072" anchor="ctr" anchorCtr="0">
            <a:noAutofit/>
          </a:bodyPr>
          <a:lstStyle/>
          <a:p>
            <a:pPr defTabSz="1462854">
              <a:spcAft>
                <a:spcPts val="1067"/>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Amazon</a:t>
            </a:r>
            <a:r>
              <a:rPr lang="en-US" sz="2400" dirty="0">
                <a:gradFill>
                  <a:gsLst>
                    <a:gs pos="19469">
                      <a:srgbClr val="69AF34"/>
                    </a:gs>
                    <a:gs pos="76000">
                      <a:srgbClr val="69AF34"/>
                    </a:gs>
                  </a:gsLst>
                  <a:lin ang="16200000" scaled="1"/>
                </a:gradFill>
                <a:latin typeface="Amazon Ember" panose="020B0603020204020204" pitchFamily="34" charset="0"/>
                <a:ea typeface="Amazon Ember" panose="020B0603020204020204" pitchFamily="34" charset="0"/>
                <a:cs typeface="Amazon Ember" panose="020B0603020204020204" pitchFamily="34" charset="0"/>
              </a:rPr>
              <a:t> </a:t>
            </a:r>
            <a: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CloudWatch Log Insights</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1" name="Rectangle 20">
            <a:extLst>
              <a:ext uri="{FF2B5EF4-FFF2-40B4-BE49-F238E27FC236}">
                <a16:creationId xmlns:a16="http://schemas.microsoft.com/office/drawing/2014/main" id="{1FAC03F2-813B-4A42-9D56-736C5BC5389C}"/>
              </a:ext>
            </a:extLst>
          </p:cNvPr>
          <p:cNvSpPr/>
          <p:nvPr/>
        </p:nvSpPr>
        <p:spPr>
          <a:xfrm>
            <a:off x="5384798" y="4739468"/>
            <a:ext cx="6400800" cy="950302"/>
          </a:xfrm>
          <a:prstGeom prst="rect">
            <a:avLst/>
          </a:prstGeom>
          <a:ln>
            <a:noFill/>
          </a:ln>
        </p:spPr>
        <p:txBody>
          <a:bodyPr wrap="square" lIns="243840" tIns="195072" rIns="243840" bIns="195072" anchor="ctr" anchorCtr="0">
            <a:noAutofit/>
          </a:bodyPr>
          <a:lstStyle/>
          <a:p>
            <a:pPr defTabSz="1462854">
              <a:spcAft>
                <a:spcPts val="1067"/>
              </a:spcAft>
            </a:pPr>
            <a:r>
              <a:rPr lang="en-US" sz="2400" dirty="0">
                <a:latin typeface="Amazon Ember" panose="020B0603020204020204" pitchFamily="34" charset="0"/>
                <a:ea typeface="Amazon Ember" panose="020B0603020204020204" pitchFamily="34" charset="0"/>
                <a:cs typeface="Amazon Ember" panose="020B0603020204020204" pitchFamily="34" charset="0"/>
              </a:rPr>
              <a:t>Amazon</a:t>
            </a:r>
            <a:r>
              <a:rPr lang="en-US" sz="2400" dirty="0">
                <a:gradFill>
                  <a:gsLst>
                    <a:gs pos="19469">
                      <a:srgbClr val="69AF34"/>
                    </a:gs>
                    <a:gs pos="76000">
                      <a:srgbClr val="69AF34"/>
                    </a:gs>
                  </a:gsLst>
                  <a:lin ang="16200000" scaled="1"/>
                </a:gradFill>
                <a:latin typeface="Amazon Ember" panose="020B0603020204020204" pitchFamily="34" charset="0"/>
                <a:ea typeface="Amazon Ember" panose="020B0603020204020204" pitchFamily="34" charset="0"/>
                <a:cs typeface="Amazon Ember" panose="020B0603020204020204" pitchFamily="34" charset="0"/>
              </a:rPr>
              <a:t> </a:t>
            </a:r>
            <a:r>
              <a:rPr lang="en-US" sz="2400" b="1" dirty="0" err="1">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GuardDuty</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 name="Picture 5">
            <a:extLst>
              <a:ext uri="{FF2B5EF4-FFF2-40B4-BE49-F238E27FC236}">
                <a16:creationId xmlns:a16="http://schemas.microsoft.com/office/drawing/2014/main" id="{E2236E82-17AC-30C0-9078-EDE5F2A9D638}"/>
              </a:ext>
            </a:extLst>
          </p:cNvPr>
          <p:cNvPicPr>
            <a:picLocks noChangeAspect="1"/>
          </p:cNvPicPr>
          <p:nvPr/>
        </p:nvPicPr>
        <p:blipFill>
          <a:blip r:embed="rId7"/>
          <a:stretch>
            <a:fillRect/>
          </a:stretch>
        </p:blipFill>
        <p:spPr>
          <a:xfrm>
            <a:off x="4801551" y="961000"/>
            <a:ext cx="686472" cy="686472"/>
          </a:xfrm>
          <a:prstGeom prst="rect">
            <a:avLst/>
          </a:prstGeom>
        </p:spPr>
      </p:pic>
      <p:sp>
        <p:nvSpPr>
          <p:cNvPr id="9" name="Title 8">
            <a:extLst>
              <a:ext uri="{FF2B5EF4-FFF2-40B4-BE49-F238E27FC236}">
                <a16:creationId xmlns:a16="http://schemas.microsoft.com/office/drawing/2014/main" id="{32F3F9BC-2542-7B69-8E09-483F51A4F4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225937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a:xfrm>
            <a:off x="425449" y="2529391"/>
            <a:ext cx="4798557" cy="638175"/>
          </a:xfrm>
        </p:spPr>
        <p:txBody>
          <a:bodyPr/>
          <a:lstStyle/>
          <a:p>
            <a:r>
              <a:rPr lang="en-US" dirty="0"/>
              <a:t>Amazon CloudWatch</a:t>
            </a:r>
          </a:p>
        </p:txBody>
      </p:sp>
      <p:sp>
        <p:nvSpPr>
          <p:cNvPr id="7" name="Content Placeholder 6">
            <a:extLst>
              <a:ext uri="{FF2B5EF4-FFF2-40B4-BE49-F238E27FC236}">
                <a16:creationId xmlns:a16="http://schemas.microsoft.com/office/drawing/2014/main" id="{958FDF1F-D2B1-3840-A523-1F4D8DB74249}"/>
              </a:ext>
            </a:extLst>
          </p:cNvPr>
          <p:cNvSpPr>
            <a:spLocks noGrp="1"/>
          </p:cNvSpPr>
          <p:nvPr>
            <p:ph idx="1"/>
          </p:nvPr>
        </p:nvSpPr>
        <p:spPr>
          <a:xfrm>
            <a:off x="425450" y="3558091"/>
            <a:ext cx="4470628" cy="2154238"/>
          </a:xfrm>
        </p:spPr>
        <p:txBody>
          <a:bodyPr>
            <a:noAutofit/>
          </a:bodyPr>
          <a:lstStyle/>
          <a:p>
            <a:pPr marL="342900" indent="-342900">
              <a:buFont typeface="Arial" panose="020B0604020202020204" pitchFamily="34" charset="0"/>
              <a:buChar char="•"/>
            </a:pPr>
            <a:r>
              <a:rPr lang="en-US" sz="2000" dirty="0"/>
              <a:t>Deep integration with Amazon EKS Control plane</a:t>
            </a:r>
          </a:p>
          <a:p>
            <a:pPr marL="342900" indent="-342900">
              <a:buFont typeface="Arial" panose="020B0604020202020204" pitchFamily="34" charset="0"/>
              <a:buChar char="•"/>
            </a:pPr>
            <a:r>
              <a:rPr lang="en-US" sz="2000" dirty="0"/>
              <a:t>Use natural language for queries generation with </a:t>
            </a:r>
            <a:r>
              <a:rPr lang="en-US" sz="2000" b="1" dirty="0">
                <a:solidFill>
                  <a:srgbClr val="0073E6"/>
                </a:solidFill>
              </a:rPr>
              <a:t>CloudWatch Logs Insights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4" name="Rectangle 3">
            <a:extLst>
              <a:ext uri="{FF2B5EF4-FFF2-40B4-BE49-F238E27FC236}">
                <a16:creationId xmlns:a16="http://schemas.microsoft.com/office/drawing/2014/main" id="{55C88007-CA3D-E0A3-E703-B590BB333825}"/>
              </a:ext>
            </a:extLst>
          </p:cNvPr>
          <p:cNvSpPr/>
          <p:nvPr/>
        </p:nvSpPr>
        <p:spPr>
          <a:xfrm>
            <a:off x="5346177" y="391885"/>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lvl="0" algn="ctr" defTabSz="914362">
              <a:lnSpc>
                <a:spcPct val="90000"/>
              </a:lnSpc>
              <a:spcBef>
                <a:spcPct val="0"/>
              </a:spcBef>
              <a:defRPr/>
            </a:pPr>
            <a:r>
              <a:rPr kumimoji="0" lang="en-US" sz="20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Enable</a:t>
            </a:r>
            <a:br>
              <a:rPr kumimoji="0" lang="en-US" sz="24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EKS logs: </a:t>
            </a:r>
            <a:r>
              <a:rPr kumimoji="0" lang="en-US" sz="1800" b="0" i="1" u="none" strike="noStrike" kern="1200" cap="none" spc="0" normalizeH="0" baseline="0" noProof="0" dirty="0" err="1">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api</a:t>
            </a:r>
            <a:r>
              <a:rPr kumimoji="0" lang="en-US" sz="1800" b="0" i="1"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 audit, authenticator, scheduler, </a:t>
            </a:r>
            <a:r>
              <a:rPr kumimoji="0" lang="en-US" sz="1800" b="0" i="1" u="none" strike="noStrike" kern="1200" cap="none" spc="0" normalizeH="0" baseline="0" noProof="0" dirty="0" err="1">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controllerManager</a:t>
            </a:r>
            <a:endParaRPr kumimoji="0" lang="en-US" sz="2400" b="0" i="1"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89" name="Rectangle 88">
            <a:extLst>
              <a:ext uri="{FF2B5EF4-FFF2-40B4-BE49-F238E27FC236}">
                <a16:creationId xmlns:a16="http://schemas.microsoft.com/office/drawing/2014/main" id="{576D7BA8-E472-71D1-CF7C-12977DB86818}"/>
              </a:ext>
            </a:extLst>
          </p:cNvPr>
          <p:cNvSpPr/>
          <p:nvPr/>
        </p:nvSpPr>
        <p:spPr>
          <a:xfrm>
            <a:off x="8365148" y="391885"/>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Collect</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Centralized log groups per cluster</a:t>
            </a:r>
            <a:endParaRPr kumimoji="0" lang="en-US" sz="24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90" name="Rectangle 89">
            <a:extLst>
              <a:ext uri="{FF2B5EF4-FFF2-40B4-BE49-F238E27FC236}">
                <a16:creationId xmlns:a16="http://schemas.microsoft.com/office/drawing/2014/main" id="{1D74F71C-FD8E-A807-C006-56D034F21731}"/>
              </a:ext>
            </a:extLst>
          </p:cNvPr>
          <p:cNvSpPr/>
          <p:nvPr/>
        </p:nvSpPr>
        <p:spPr>
          <a:xfrm>
            <a:off x="5346177" y="3468914"/>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lang="en-US" sz="2000" b="1" dirty="0">
                <a:ln w="3175">
                  <a:noFill/>
                </a:ln>
                <a:solidFill>
                  <a:srgbClr val="0073E5"/>
                </a:solidFill>
                <a:latin typeface="Amazon Ember Display"/>
                <a:ea typeface="Amazon Ember Display" panose="020F0603020204020204" pitchFamily="34" charset="0"/>
                <a:cs typeface="Amazon Ember Display" panose="020F0603020204020204" pitchFamily="34" charset="0"/>
              </a:rPr>
              <a:t>Search</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Using natural language:</a:t>
            </a:r>
            <a:b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u="none" strike="noStrike" kern="1200" cap="none" spc="0" normalizeH="0" baseline="0" noProof="0" dirty="0">
                <a:ln w="3175">
                  <a:noFill/>
                </a:ln>
                <a:solidFill>
                  <a:srgbClr val="F1F3F3"/>
                </a:solidFill>
                <a:effectLst/>
                <a:uLnTx/>
                <a:uFillTx/>
                <a:latin typeface="Menlo" panose="020B0609030804020204" pitchFamily="49" charset="0"/>
                <a:ea typeface="Menlo" panose="020B0609030804020204" pitchFamily="49" charset="0"/>
                <a:cs typeface="Menlo" panose="020B0609030804020204" pitchFamily="49" charset="0"/>
              </a:rPr>
              <a:t>“Find the 10 slowest requests”</a:t>
            </a:r>
            <a:endParaRPr kumimoji="0" lang="en-US" sz="2400" u="none" strike="noStrike" kern="1200" cap="none" spc="0" normalizeH="0" baseline="0" noProof="0" dirty="0">
              <a:ln w="3175">
                <a:noFill/>
              </a:ln>
              <a:solidFill>
                <a:srgbClr val="F1F3F3"/>
              </a:solidFill>
              <a:effectLst/>
              <a:uLnTx/>
              <a:uFillTx/>
              <a:latin typeface="Menlo" panose="020B0609030804020204" pitchFamily="49" charset="0"/>
              <a:ea typeface="Menlo" panose="020B0609030804020204" pitchFamily="49" charset="0"/>
              <a:cs typeface="Menlo" panose="020B0609030804020204" pitchFamily="49" charset="0"/>
            </a:endParaRP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91" name="Rectangle 90">
            <a:extLst>
              <a:ext uri="{FF2B5EF4-FFF2-40B4-BE49-F238E27FC236}">
                <a16:creationId xmlns:a16="http://schemas.microsoft.com/office/drawing/2014/main" id="{E989F7D4-CE6B-6AE4-DB12-2C65E7A92EA4}"/>
              </a:ext>
            </a:extLst>
          </p:cNvPr>
          <p:cNvSpPr/>
          <p:nvPr/>
        </p:nvSpPr>
        <p:spPr>
          <a:xfrm>
            <a:off x="8365148" y="3468914"/>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Analyze</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lang="en-US" dirty="0">
                <a:ln w="3175">
                  <a:noFill/>
                </a:ln>
                <a:solidFill>
                  <a:srgbClr val="F1F3F3"/>
                </a:solidFill>
                <a:latin typeface="Amazon Ember Display"/>
                <a:ea typeface="Amazon Ember Display" panose="020F0603020204020204" pitchFamily="34" charset="0"/>
                <a:cs typeface="Amazon Ember Display" panose="020F0603020204020204" pitchFamily="34" charset="0"/>
              </a:rPr>
              <a:t>Identify and effectively</a:t>
            </a: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 respond to issues</a:t>
            </a:r>
          </a:p>
        </p:txBody>
      </p:sp>
      <p:pic>
        <p:nvPicPr>
          <p:cNvPr id="2" name="Graphic 1">
            <a:extLst>
              <a:ext uri="{FF2B5EF4-FFF2-40B4-BE49-F238E27FC236}">
                <a16:creationId xmlns:a16="http://schemas.microsoft.com/office/drawing/2014/main" id="{BD4850EF-C121-13C5-92E5-68C0E7876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562" y="1555963"/>
            <a:ext cx="778165" cy="778165"/>
          </a:xfrm>
          <a:prstGeom prst="rect">
            <a:avLst/>
          </a:prstGeom>
        </p:spPr>
      </p:pic>
      <p:pic>
        <p:nvPicPr>
          <p:cNvPr id="3" name="Graphic 7">
            <a:extLst>
              <a:ext uri="{FF2B5EF4-FFF2-40B4-BE49-F238E27FC236}">
                <a16:creationId xmlns:a16="http://schemas.microsoft.com/office/drawing/2014/main" id="{AD11AA5A-45BD-032F-2122-C54C5398F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4837" y="385971"/>
            <a:ext cx="1506526" cy="1499616"/>
          </a:xfrm>
          <a:prstGeom prst="rect">
            <a:avLst/>
          </a:prstGeom>
        </p:spPr>
      </p:pic>
      <p:pic>
        <p:nvPicPr>
          <p:cNvPr id="5" name="Picture 2">
            <a:extLst>
              <a:ext uri="{FF2B5EF4-FFF2-40B4-BE49-F238E27FC236}">
                <a16:creationId xmlns:a16="http://schemas.microsoft.com/office/drawing/2014/main" id="{F5FD5772-718D-6900-E429-5ECB6ADD6BC0}"/>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122968" y="3649795"/>
            <a:ext cx="1242197" cy="1236500"/>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F4094D7B-868C-5C50-8E3A-E42E8A9ACBEE}"/>
              </a:ext>
            </a:extLst>
          </p:cNvPr>
          <p:cNvGrpSpPr/>
          <p:nvPr/>
        </p:nvGrpSpPr>
        <p:grpSpPr>
          <a:xfrm>
            <a:off x="6309728" y="3802196"/>
            <a:ext cx="834152" cy="817430"/>
            <a:chOff x="6023977" y="3649795"/>
            <a:chExt cx="1028827" cy="1008203"/>
          </a:xfrm>
        </p:grpSpPr>
        <p:sp>
          <p:nvSpPr>
            <p:cNvPr id="8" name="Freeform: Shape 31">
              <a:extLst>
                <a:ext uri="{FF2B5EF4-FFF2-40B4-BE49-F238E27FC236}">
                  <a16:creationId xmlns:a16="http://schemas.microsoft.com/office/drawing/2014/main" id="{796438BD-6504-4C5E-12D5-BEAFE609C256}"/>
                </a:ext>
              </a:extLst>
            </p:cNvPr>
            <p:cNvSpPr/>
            <p:nvPr/>
          </p:nvSpPr>
          <p:spPr>
            <a:xfrm>
              <a:off x="6023977" y="3649795"/>
              <a:ext cx="756153" cy="756153"/>
            </a:xfrm>
            <a:custGeom>
              <a:avLst/>
              <a:gdLst>
                <a:gd name="connsiteX0" fmla="*/ 11908 w 318626"/>
                <a:gd name="connsiteY0" fmla="*/ 99772 h 318626"/>
                <a:gd name="connsiteX1" fmla="*/ 0 w 318626"/>
                <a:gd name="connsiteY1" fmla="*/ 160279 h 318626"/>
                <a:gd name="connsiteX2" fmla="*/ 160279 w 318626"/>
                <a:gd name="connsiteY2" fmla="*/ 320557 h 318626"/>
                <a:gd name="connsiteX3" fmla="*/ 320557 w 318626"/>
                <a:gd name="connsiteY3" fmla="*/ 160279 h 318626"/>
                <a:gd name="connsiteX4" fmla="*/ 160279 w 318626"/>
                <a:gd name="connsiteY4" fmla="*/ 0 h 318626"/>
                <a:gd name="connsiteX5" fmla="*/ 73059 w 318626"/>
                <a:gd name="connsiteY5" fmla="*/ 25748 h 3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26" h="318626">
                  <a:moveTo>
                    <a:pt x="11908" y="99772"/>
                  </a:moveTo>
                  <a:cubicBezTo>
                    <a:pt x="4184" y="118439"/>
                    <a:pt x="0" y="139037"/>
                    <a:pt x="0" y="160279"/>
                  </a:cubicBezTo>
                  <a:cubicBezTo>
                    <a:pt x="0" y="248786"/>
                    <a:pt x="71771" y="320557"/>
                    <a:pt x="160279" y="320557"/>
                  </a:cubicBezTo>
                  <a:cubicBezTo>
                    <a:pt x="248786" y="320557"/>
                    <a:pt x="320557" y="248786"/>
                    <a:pt x="320557" y="160279"/>
                  </a:cubicBezTo>
                  <a:cubicBezTo>
                    <a:pt x="320557" y="71771"/>
                    <a:pt x="249108" y="0"/>
                    <a:pt x="160279" y="0"/>
                  </a:cubicBezTo>
                  <a:cubicBezTo>
                    <a:pt x="128094" y="0"/>
                    <a:pt x="98163" y="9333"/>
                    <a:pt x="73059" y="25748"/>
                  </a:cubicBezTo>
                </a:path>
              </a:pathLst>
            </a:custGeom>
            <a:noFill/>
            <a:ln w="15875" cap="flat">
              <a:solidFill>
                <a:schemeClr val="tx1"/>
              </a:solidFill>
              <a:prstDash val="solid"/>
              <a:round/>
            </a:ln>
          </p:spPr>
          <p:txBody>
            <a:bodyPr rtlCol="0" anchor="ctr"/>
            <a:lstStyle/>
            <a:p>
              <a:endParaRPr lang="en-US" sz="2667" dirty="0"/>
            </a:p>
          </p:txBody>
        </p:sp>
        <p:sp>
          <p:nvSpPr>
            <p:cNvPr id="9" name="Freeform: Shape 32">
              <a:extLst>
                <a:ext uri="{FF2B5EF4-FFF2-40B4-BE49-F238E27FC236}">
                  <a16:creationId xmlns:a16="http://schemas.microsoft.com/office/drawing/2014/main" id="{9B2FCAE7-FDBA-A640-C8CC-311D7E8A0860}"/>
                </a:ext>
              </a:extLst>
            </p:cNvPr>
            <p:cNvSpPr/>
            <p:nvPr/>
          </p:nvSpPr>
          <p:spPr>
            <a:xfrm>
              <a:off x="6072859" y="3742213"/>
              <a:ext cx="76378" cy="99293"/>
            </a:xfrm>
            <a:custGeom>
              <a:avLst/>
              <a:gdLst>
                <a:gd name="connsiteX0" fmla="*/ 35081 w 32184"/>
                <a:gd name="connsiteY0" fmla="*/ 0 h 41839"/>
                <a:gd name="connsiteX1" fmla="*/ 0 w 32184"/>
                <a:gd name="connsiteY1" fmla="*/ 42805 h 41839"/>
              </a:gdLst>
              <a:ahLst/>
              <a:cxnLst>
                <a:cxn ang="0">
                  <a:pos x="connsiteX0" y="connsiteY0"/>
                </a:cxn>
                <a:cxn ang="0">
                  <a:pos x="connsiteX1" y="connsiteY1"/>
                </a:cxn>
              </a:cxnLst>
              <a:rect l="l" t="t" r="r" b="b"/>
              <a:pathLst>
                <a:path w="32184" h="41839">
                  <a:moveTo>
                    <a:pt x="35081" y="0"/>
                  </a:moveTo>
                  <a:cubicBezTo>
                    <a:pt x="20920" y="12230"/>
                    <a:pt x="9012" y="26713"/>
                    <a:pt x="0" y="42805"/>
                  </a:cubicBezTo>
                </a:path>
              </a:pathLst>
            </a:custGeom>
            <a:noFill/>
            <a:ln w="15875" cap="flat">
              <a:solidFill>
                <a:schemeClr val="tx1"/>
              </a:solidFill>
              <a:prstDash val="solid"/>
              <a:round/>
            </a:ln>
          </p:spPr>
          <p:txBody>
            <a:bodyPr rtlCol="0" anchor="ctr"/>
            <a:lstStyle/>
            <a:p>
              <a:endParaRPr lang="en-US" sz="2667" dirty="0"/>
            </a:p>
          </p:txBody>
        </p:sp>
        <p:sp>
          <p:nvSpPr>
            <p:cNvPr id="10" name="Freeform: Shape 33">
              <a:extLst>
                <a:ext uri="{FF2B5EF4-FFF2-40B4-BE49-F238E27FC236}">
                  <a16:creationId xmlns:a16="http://schemas.microsoft.com/office/drawing/2014/main" id="{9B2A2DE8-374E-238C-3465-3B89DE6D2E13}"/>
                </a:ext>
              </a:extLst>
            </p:cNvPr>
            <p:cNvSpPr/>
            <p:nvPr/>
          </p:nvSpPr>
          <p:spPr>
            <a:xfrm>
              <a:off x="6096000" y="3722502"/>
              <a:ext cx="611033" cy="611034"/>
            </a:xfrm>
            <a:custGeom>
              <a:avLst/>
              <a:gdLst>
                <a:gd name="connsiteX0" fmla="*/ 236460 w 257475"/>
                <a:gd name="connsiteY0" fmla="*/ 204309 h 257475"/>
                <a:gd name="connsiteX1" fmla="*/ 137976 w 257475"/>
                <a:gd name="connsiteY1" fmla="*/ 259344 h 257475"/>
                <a:gd name="connsiteX2" fmla="*/ 226 w 257475"/>
                <a:gd name="connsiteY2" fmla="*/ 137365 h 257475"/>
                <a:gd name="connsiteX3" fmla="*/ 122205 w 257475"/>
                <a:gd name="connsiteY3" fmla="*/ 259 h 257475"/>
                <a:gd name="connsiteX4" fmla="*/ 259955 w 257475"/>
                <a:gd name="connsiteY4" fmla="*/ 122239 h 257475"/>
                <a:gd name="connsiteX5" fmla="*/ 252874 w 257475"/>
                <a:gd name="connsiteY5" fmla="*/ 173412 h 25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475" h="257475">
                  <a:moveTo>
                    <a:pt x="236460" y="204309"/>
                  </a:moveTo>
                  <a:cubicBezTo>
                    <a:pt x="214574" y="235528"/>
                    <a:pt x="178850" y="257091"/>
                    <a:pt x="137976" y="259344"/>
                  </a:cubicBezTo>
                  <a:cubicBezTo>
                    <a:pt x="66204" y="263850"/>
                    <a:pt x="4732" y="209137"/>
                    <a:pt x="226" y="137365"/>
                  </a:cubicBezTo>
                  <a:cubicBezTo>
                    <a:pt x="-3958" y="65916"/>
                    <a:pt x="50434" y="4443"/>
                    <a:pt x="122205" y="259"/>
                  </a:cubicBezTo>
                  <a:cubicBezTo>
                    <a:pt x="193976" y="-4246"/>
                    <a:pt x="255449" y="50467"/>
                    <a:pt x="259955" y="122239"/>
                  </a:cubicBezTo>
                  <a:cubicBezTo>
                    <a:pt x="260920" y="140262"/>
                    <a:pt x="258345" y="157320"/>
                    <a:pt x="252874" y="173412"/>
                  </a:cubicBezTo>
                </a:path>
              </a:pathLst>
            </a:custGeom>
            <a:noFill/>
            <a:ln w="15875" cap="flat">
              <a:solidFill>
                <a:schemeClr val="accent1"/>
              </a:solidFill>
              <a:prstDash val="solid"/>
              <a:round/>
            </a:ln>
          </p:spPr>
          <p:txBody>
            <a:bodyPr rtlCol="0" anchor="ctr"/>
            <a:lstStyle/>
            <a:p>
              <a:endParaRPr lang="en-US" sz="2667" dirty="0"/>
            </a:p>
          </p:txBody>
        </p:sp>
        <p:sp>
          <p:nvSpPr>
            <p:cNvPr id="11" name="Freeform: Shape 35">
              <a:extLst>
                <a:ext uri="{FF2B5EF4-FFF2-40B4-BE49-F238E27FC236}">
                  <a16:creationId xmlns:a16="http://schemas.microsoft.com/office/drawing/2014/main" id="{9CAC091E-1C06-F3E9-B24C-5A7D5AD96FD2}"/>
                </a:ext>
              </a:extLst>
            </p:cNvPr>
            <p:cNvSpPr/>
            <p:nvPr/>
          </p:nvSpPr>
          <p:spPr>
            <a:xfrm>
              <a:off x="6602168" y="4207362"/>
              <a:ext cx="450636" cy="450636"/>
            </a:xfrm>
            <a:custGeom>
              <a:avLst/>
              <a:gdLst>
                <a:gd name="connsiteX0" fmla="*/ 57288 w 189888"/>
                <a:gd name="connsiteY0" fmla="*/ 0 h 189888"/>
                <a:gd name="connsiteX1" fmla="*/ 178624 w 189888"/>
                <a:gd name="connsiteY1" fmla="*/ 121979 h 189888"/>
                <a:gd name="connsiteX2" fmla="*/ 177658 w 189888"/>
                <a:gd name="connsiteY2" fmla="*/ 179911 h 189888"/>
                <a:gd name="connsiteX3" fmla="*/ 177658 w 189888"/>
                <a:gd name="connsiteY3" fmla="*/ 179911 h 189888"/>
                <a:gd name="connsiteX4" fmla="*/ 119726 w 189888"/>
                <a:gd name="connsiteY4" fmla="*/ 180555 h 189888"/>
                <a:gd name="connsiteX5" fmla="*/ 0 w 189888"/>
                <a:gd name="connsiteY5" fmla="*/ 60829 h 1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888" h="189888">
                  <a:moveTo>
                    <a:pt x="57288" y="0"/>
                  </a:moveTo>
                  <a:lnTo>
                    <a:pt x="178624" y="121979"/>
                  </a:lnTo>
                  <a:cubicBezTo>
                    <a:pt x="194394" y="137749"/>
                    <a:pt x="194072" y="163819"/>
                    <a:pt x="177658" y="179911"/>
                  </a:cubicBezTo>
                  <a:lnTo>
                    <a:pt x="177658" y="179911"/>
                  </a:lnTo>
                  <a:cubicBezTo>
                    <a:pt x="161566" y="196003"/>
                    <a:pt x="135497" y="196325"/>
                    <a:pt x="119726" y="180555"/>
                  </a:cubicBezTo>
                  <a:lnTo>
                    <a:pt x="0" y="60829"/>
                  </a:lnTo>
                </a:path>
              </a:pathLst>
            </a:custGeom>
            <a:noFill/>
            <a:ln w="15875" cap="flat">
              <a:solidFill>
                <a:schemeClr val="tx1"/>
              </a:solidFill>
              <a:prstDash val="solid"/>
              <a:round/>
            </a:ln>
          </p:spPr>
          <p:txBody>
            <a:bodyPr rtlCol="0" anchor="ctr"/>
            <a:lstStyle/>
            <a:p>
              <a:endParaRPr lang="en-US" sz="2667" dirty="0"/>
            </a:p>
          </p:txBody>
        </p:sp>
        <p:sp>
          <p:nvSpPr>
            <p:cNvPr id="12" name="Freeform: Shape 46">
              <a:extLst>
                <a:ext uri="{FF2B5EF4-FFF2-40B4-BE49-F238E27FC236}">
                  <a16:creationId xmlns:a16="http://schemas.microsoft.com/office/drawing/2014/main" id="{9C9DFA20-4B4E-CE68-C1D1-7A85CFB14BCA}"/>
                </a:ext>
              </a:extLst>
            </p:cNvPr>
            <p:cNvSpPr/>
            <p:nvPr/>
          </p:nvSpPr>
          <p:spPr>
            <a:xfrm>
              <a:off x="6853453" y="4462468"/>
              <a:ext cx="91654" cy="99293"/>
            </a:xfrm>
            <a:custGeom>
              <a:avLst/>
              <a:gdLst>
                <a:gd name="connsiteX0" fmla="*/ 41196 w 38621"/>
                <a:gd name="connsiteY0" fmla="*/ 0 h 41839"/>
                <a:gd name="connsiteX1" fmla="*/ 0 w 38621"/>
                <a:gd name="connsiteY1" fmla="*/ 42805 h 41839"/>
              </a:gdLst>
              <a:ahLst/>
              <a:cxnLst>
                <a:cxn ang="0">
                  <a:pos x="connsiteX0" y="connsiteY0"/>
                </a:cxn>
                <a:cxn ang="0">
                  <a:pos x="connsiteX1" y="connsiteY1"/>
                </a:cxn>
              </a:cxnLst>
              <a:rect l="l" t="t" r="r" b="b"/>
              <a:pathLst>
                <a:path w="38621" h="41839">
                  <a:moveTo>
                    <a:pt x="41196" y="0"/>
                  </a:moveTo>
                  <a:lnTo>
                    <a:pt x="0" y="42805"/>
                  </a:lnTo>
                </a:path>
              </a:pathLst>
            </a:custGeom>
            <a:ln w="15875" cap="flat">
              <a:solidFill>
                <a:schemeClr val="tx1"/>
              </a:solidFill>
              <a:prstDash val="solid"/>
              <a:round/>
            </a:ln>
          </p:spPr>
          <p:txBody>
            <a:bodyPr rtlCol="0" anchor="ctr"/>
            <a:lstStyle/>
            <a:p>
              <a:endParaRPr lang="en-US" sz="2667" dirty="0"/>
            </a:p>
          </p:txBody>
        </p:sp>
        <p:sp>
          <p:nvSpPr>
            <p:cNvPr id="46" name="Freeform: Shape 47">
              <a:extLst>
                <a:ext uri="{FF2B5EF4-FFF2-40B4-BE49-F238E27FC236}">
                  <a16:creationId xmlns:a16="http://schemas.microsoft.com/office/drawing/2014/main" id="{6E13AFC5-CF72-5DE1-4097-7D0D9CFB9E20}"/>
                </a:ext>
              </a:extLst>
            </p:cNvPr>
            <p:cNvSpPr/>
            <p:nvPr/>
          </p:nvSpPr>
          <p:spPr>
            <a:xfrm>
              <a:off x="6799988" y="4409003"/>
              <a:ext cx="91654" cy="99293"/>
            </a:xfrm>
            <a:custGeom>
              <a:avLst/>
              <a:gdLst>
                <a:gd name="connsiteX0" fmla="*/ 41196 w 38621"/>
                <a:gd name="connsiteY0" fmla="*/ 0 h 41839"/>
                <a:gd name="connsiteX1" fmla="*/ 0 w 38621"/>
                <a:gd name="connsiteY1" fmla="*/ 42805 h 41839"/>
              </a:gdLst>
              <a:ahLst/>
              <a:cxnLst>
                <a:cxn ang="0">
                  <a:pos x="connsiteX0" y="connsiteY0"/>
                </a:cxn>
                <a:cxn ang="0">
                  <a:pos x="connsiteX1" y="connsiteY1"/>
                </a:cxn>
              </a:cxnLst>
              <a:rect l="l" t="t" r="r" b="b"/>
              <a:pathLst>
                <a:path w="38621" h="41839">
                  <a:moveTo>
                    <a:pt x="41196" y="0"/>
                  </a:moveTo>
                  <a:lnTo>
                    <a:pt x="0" y="42805"/>
                  </a:lnTo>
                </a:path>
              </a:pathLst>
            </a:custGeom>
            <a:ln w="15875" cap="flat">
              <a:solidFill>
                <a:schemeClr val="tx1"/>
              </a:solidFill>
              <a:prstDash val="solid"/>
              <a:round/>
            </a:ln>
          </p:spPr>
          <p:txBody>
            <a:bodyPr rtlCol="0" anchor="ctr"/>
            <a:lstStyle/>
            <a:p>
              <a:endParaRPr lang="en-US" sz="2667" dirty="0"/>
            </a:p>
          </p:txBody>
        </p:sp>
      </p:grpSp>
      <p:grpSp>
        <p:nvGrpSpPr>
          <p:cNvPr id="100" name="Group 99">
            <a:extLst>
              <a:ext uri="{FF2B5EF4-FFF2-40B4-BE49-F238E27FC236}">
                <a16:creationId xmlns:a16="http://schemas.microsoft.com/office/drawing/2014/main" id="{74AA85D5-EFD2-F61E-2BEF-4D2A94D40361}"/>
              </a:ext>
            </a:extLst>
          </p:cNvPr>
          <p:cNvGrpSpPr/>
          <p:nvPr/>
        </p:nvGrpSpPr>
        <p:grpSpPr>
          <a:xfrm>
            <a:off x="9219811" y="812116"/>
            <a:ext cx="1212619" cy="816659"/>
            <a:chOff x="2809117" y="795065"/>
            <a:chExt cx="1505231" cy="1013723"/>
          </a:xfrm>
        </p:grpSpPr>
        <p:sp>
          <p:nvSpPr>
            <p:cNvPr id="57" name="Freeform: Shape 40">
              <a:extLst>
                <a:ext uri="{FF2B5EF4-FFF2-40B4-BE49-F238E27FC236}">
                  <a16:creationId xmlns:a16="http://schemas.microsoft.com/office/drawing/2014/main" id="{27F6C60D-1958-2393-21B7-2F41D0EBE52C}"/>
                </a:ext>
              </a:extLst>
            </p:cNvPr>
            <p:cNvSpPr/>
            <p:nvPr/>
          </p:nvSpPr>
          <p:spPr>
            <a:xfrm>
              <a:off x="2809117" y="795065"/>
              <a:ext cx="1351633" cy="1013723"/>
            </a:xfrm>
            <a:custGeom>
              <a:avLst/>
              <a:gdLst>
                <a:gd name="connsiteX0" fmla="*/ 433974 w 434554"/>
                <a:gd name="connsiteY0" fmla="*/ 10465 h 325915"/>
                <a:gd name="connsiteX1" fmla="*/ 423308 w 434554"/>
                <a:gd name="connsiteY1" fmla="*/ -300 h 325915"/>
                <a:gd name="connsiteX2" fmla="*/ 10086 w 434554"/>
                <a:gd name="connsiteY2" fmla="*/ -300 h 325915"/>
                <a:gd name="connsiteX3" fmla="*/ -580 w 434554"/>
                <a:gd name="connsiteY3" fmla="*/ 10465 h 325915"/>
                <a:gd name="connsiteX4" fmla="*/ -580 w 434554"/>
                <a:gd name="connsiteY4" fmla="*/ 300925 h 325915"/>
                <a:gd name="connsiteX5" fmla="*/ 182130 w 434554"/>
                <a:gd name="connsiteY5" fmla="*/ 300925 h 325915"/>
                <a:gd name="connsiteX6" fmla="*/ 216697 w 434554"/>
                <a:gd name="connsiteY6" fmla="*/ 325616 h 325915"/>
                <a:gd name="connsiteX7" fmla="*/ 251264 w 434554"/>
                <a:gd name="connsiteY7" fmla="*/ 300925 h 325915"/>
                <a:gd name="connsiteX8" fmla="*/ 433974 w 434554"/>
                <a:gd name="connsiteY8" fmla="*/ 300925 h 325915"/>
                <a:gd name="connsiteX9" fmla="*/ 433974 w 434554"/>
                <a:gd name="connsiteY9" fmla="*/ 10465 h 325915"/>
                <a:gd name="connsiteX10" fmla="*/ 404346 w 434554"/>
                <a:gd name="connsiteY10" fmla="*/ 262013 h 325915"/>
                <a:gd name="connsiteX11" fmla="*/ 395111 w 434554"/>
                <a:gd name="connsiteY11" fmla="*/ 271247 h 325915"/>
                <a:gd name="connsiteX12" fmla="*/ 38283 w 434554"/>
                <a:gd name="connsiteY12" fmla="*/ 271247 h 325915"/>
                <a:gd name="connsiteX13" fmla="*/ 29049 w 434554"/>
                <a:gd name="connsiteY13" fmla="*/ 262013 h 325915"/>
                <a:gd name="connsiteX14" fmla="*/ 29049 w 434554"/>
                <a:gd name="connsiteY14" fmla="*/ 38563 h 325915"/>
                <a:gd name="connsiteX15" fmla="*/ 38283 w 434554"/>
                <a:gd name="connsiteY15" fmla="*/ 29329 h 325915"/>
                <a:gd name="connsiteX16" fmla="*/ 395062 w 434554"/>
                <a:gd name="connsiteY16" fmla="*/ 29329 h 325915"/>
                <a:gd name="connsiteX17" fmla="*/ 404296 w 434554"/>
                <a:gd name="connsiteY17" fmla="*/ 38563 h 325915"/>
                <a:gd name="connsiteX18" fmla="*/ 404296 w 434554"/>
                <a:gd name="connsiteY18" fmla="*/ 262013 h 32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554" h="325915">
                  <a:moveTo>
                    <a:pt x="433974" y="10465"/>
                  </a:moveTo>
                  <a:cubicBezTo>
                    <a:pt x="433974" y="4539"/>
                    <a:pt x="429184" y="-300"/>
                    <a:pt x="423308" y="-300"/>
                  </a:cubicBezTo>
                  <a:lnTo>
                    <a:pt x="10086" y="-300"/>
                  </a:lnTo>
                  <a:cubicBezTo>
                    <a:pt x="4210" y="-300"/>
                    <a:pt x="-580" y="4539"/>
                    <a:pt x="-580" y="10465"/>
                  </a:cubicBezTo>
                  <a:lnTo>
                    <a:pt x="-580" y="300925"/>
                  </a:lnTo>
                  <a:lnTo>
                    <a:pt x="182130" y="300925"/>
                  </a:lnTo>
                  <a:cubicBezTo>
                    <a:pt x="181488" y="302505"/>
                    <a:pt x="184599" y="325616"/>
                    <a:pt x="216697" y="325616"/>
                  </a:cubicBezTo>
                  <a:cubicBezTo>
                    <a:pt x="246326" y="325616"/>
                    <a:pt x="251906" y="302505"/>
                    <a:pt x="251264" y="300925"/>
                  </a:cubicBezTo>
                  <a:lnTo>
                    <a:pt x="433974" y="300925"/>
                  </a:lnTo>
                  <a:lnTo>
                    <a:pt x="433974" y="10465"/>
                  </a:lnTo>
                  <a:close/>
                  <a:moveTo>
                    <a:pt x="404346" y="262013"/>
                  </a:moveTo>
                  <a:cubicBezTo>
                    <a:pt x="404346" y="267099"/>
                    <a:pt x="400197" y="271247"/>
                    <a:pt x="395111" y="271247"/>
                  </a:cubicBezTo>
                  <a:lnTo>
                    <a:pt x="38283" y="271247"/>
                  </a:lnTo>
                  <a:cubicBezTo>
                    <a:pt x="33197" y="271247"/>
                    <a:pt x="29049" y="267099"/>
                    <a:pt x="29049" y="262013"/>
                  </a:cubicBezTo>
                  <a:lnTo>
                    <a:pt x="29049" y="38563"/>
                  </a:lnTo>
                  <a:cubicBezTo>
                    <a:pt x="29049" y="33477"/>
                    <a:pt x="33197" y="29329"/>
                    <a:pt x="38283" y="29329"/>
                  </a:cubicBezTo>
                  <a:lnTo>
                    <a:pt x="395062" y="29329"/>
                  </a:lnTo>
                  <a:cubicBezTo>
                    <a:pt x="400148" y="29329"/>
                    <a:pt x="404296" y="33477"/>
                    <a:pt x="404296" y="38563"/>
                  </a:cubicBezTo>
                  <a:lnTo>
                    <a:pt x="404296" y="262013"/>
                  </a:lnTo>
                  <a:close/>
                </a:path>
              </a:pathLst>
            </a:custGeom>
            <a:noFill/>
            <a:ln w="12700" cap="flat">
              <a:solidFill>
                <a:schemeClr val="tx1"/>
              </a:solidFill>
              <a:prstDash val="solid"/>
              <a:miter/>
            </a:ln>
          </p:spPr>
          <p:txBody>
            <a:bodyPr rtlCol="0" anchor="ctr"/>
            <a:lstStyle/>
            <a:p>
              <a:endParaRPr lang="pt-BR"/>
            </a:p>
          </p:txBody>
        </p:sp>
        <p:sp>
          <p:nvSpPr>
            <p:cNvPr id="62" name="Freeform: Shape 41">
              <a:extLst>
                <a:ext uri="{FF2B5EF4-FFF2-40B4-BE49-F238E27FC236}">
                  <a16:creationId xmlns:a16="http://schemas.microsoft.com/office/drawing/2014/main" id="{CA2D33F7-FE23-7C77-84B0-0A09DED65EC4}"/>
                </a:ext>
              </a:extLst>
            </p:cNvPr>
            <p:cNvSpPr/>
            <p:nvPr/>
          </p:nvSpPr>
          <p:spPr>
            <a:xfrm>
              <a:off x="2901275" y="887220"/>
              <a:ext cx="1167473" cy="752460"/>
            </a:xfrm>
            <a:custGeom>
              <a:avLst/>
              <a:gdLst>
                <a:gd name="connsiteX0" fmla="*/ 373482 w 375346"/>
                <a:gd name="connsiteY0" fmla="*/ 164090 h 241918"/>
                <a:gd name="connsiteX1" fmla="*/ 352495 w 375346"/>
                <a:gd name="connsiteY1" fmla="*/ 212582 h 241918"/>
                <a:gd name="connsiteX2" fmla="*/ 320447 w 375346"/>
                <a:gd name="connsiteY2" fmla="*/ 71056 h 241918"/>
                <a:gd name="connsiteX3" fmla="*/ 374766 w 375346"/>
                <a:gd name="connsiteY3" fmla="*/ 94462 h 241918"/>
                <a:gd name="connsiteX4" fmla="*/ 374766 w 375346"/>
                <a:gd name="connsiteY4" fmla="*/ 8934 h 241918"/>
                <a:gd name="connsiteX5" fmla="*/ 365532 w 375346"/>
                <a:gd name="connsiteY5" fmla="*/ -300 h 241918"/>
                <a:gd name="connsiteX6" fmla="*/ 8654 w 375346"/>
                <a:gd name="connsiteY6" fmla="*/ -300 h 241918"/>
                <a:gd name="connsiteX7" fmla="*/ -580 w 375346"/>
                <a:gd name="connsiteY7" fmla="*/ 8934 h 241918"/>
                <a:gd name="connsiteX8" fmla="*/ -580 w 375346"/>
                <a:gd name="connsiteY8" fmla="*/ 232384 h 241918"/>
                <a:gd name="connsiteX9" fmla="*/ 8654 w 375346"/>
                <a:gd name="connsiteY9" fmla="*/ 241618 h 241918"/>
                <a:gd name="connsiteX10" fmla="*/ 365433 w 375346"/>
                <a:gd name="connsiteY10" fmla="*/ 241618 h 241918"/>
                <a:gd name="connsiteX11" fmla="*/ 374667 w 375346"/>
                <a:gd name="connsiteY11" fmla="*/ 232384 h 241918"/>
                <a:gd name="connsiteX12" fmla="*/ 374667 w 375346"/>
                <a:gd name="connsiteY12" fmla="*/ 165571 h 241918"/>
                <a:gd name="connsiteX13" fmla="*/ 373433 w 375346"/>
                <a:gd name="connsiteY13" fmla="*/ 164041 h 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346" h="241918">
                  <a:moveTo>
                    <a:pt x="373482" y="164090"/>
                  </a:moveTo>
                  <a:lnTo>
                    <a:pt x="352495" y="212582"/>
                  </a:lnTo>
                  <a:lnTo>
                    <a:pt x="320447" y="71056"/>
                  </a:lnTo>
                  <a:lnTo>
                    <a:pt x="374766" y="94462"/>
                  </a:lnTo>
                  <a:lnTo>
                    <a:pt x="374766" y="8934"/>
                  </a:lnTo>
                  <a:cubicBezTo>
                    <a:pt x="374766" y="3848"/>
                    <a:pt x="370618" y="-300"/>
                    <a:pt x="365532" y="-300"/>
                  </a:cubicBezTo>
                  <a:lnTo>
                    <a:pt x="8654" y="-300"/>
                  </a:lnTo>
                  <a:cubicBezTo>
                    <a:pt x="3568" y="-300"/>
                    <a:pt x="-580" y="3848"/>
                    <a:pt x="-580" y="8934"/>
                  </a:cubicBezTo>
                  <a:lnTo>
                    <a:pt x="-580" y="232384"/>
                  </a:lnTo>
                  <a:cubicBezTo>
                    <a:pt x="-580" y="237470"/>
                    <a:pt x="3568" y="241618"/>
                    <a:pt x="8654" y="241618"/>
                  </a:cubicBezTo>
                  <a:lnTo>
                    <a:pt x="365433" y="241618"/>
                  </a:lnTo>
                  <a:cubicBezTo>
                    <a:pt x="370520" y="241618"/>
                    <a:pt x="374667" y="237470"/>
                    <a:pt x="374667" y="232384"/>
                  </a:cubicBezTo>
                  <a:lnTo>
                    <a:pt x="374667" y="165571"/>
                  </a:lnTo>
                  <a:lnTo>
                    <a:pt x="373433" y="164041"/>
                  </a:lnTo>
                  <a:close/>
                </a:path>
              </a:pathLst>
            </a:custGeom>
            <a:noFill/>
            <a:ln w="12700" cap="flat">
              <a:solidFill>
                <a:schemeClr val="tx1"/>
              </a:solidFill>
              <a:prstDash val="solid"/>
              <a:miter/>
            </a:ln>
          </p:spPr>
          <p:txBody>
            <a:bodyPr rtlCol="0" anchor="ctr"/>
            <a:lstStyle/>
            <a:p>
              <a:endParaRPr lang="pt-BR"/>
            </a:p>
          </p:txBody>
        </p:sp>
        <p:sp>
          <p:nvSpPr>
            <p:cNvPr id="63" name="Freeform: Shape 42">
              <a:extLst>
                <a:ext uri="{FF2B5EF4-FFF2-40B4-BE49-F238E27FC236}">
                  <a16:creationId xmlns:a16="http://schemas.microsoft.com/office/drawing/2014/main" id="{A097556A-F4A7-10B3-79DD-7BD2985CC00B}"/>
                </a:ext>
              </a:extLst>
            </p:cNvPr>
            <p:cNvSpPr/>
            <p:nvPr/>
          </p:nvSpPr>
          <p:spPr>
            <a:xfrm>
              <a:off x="2809117" y="795065"/>
              <a:ext cx="1351633" cy="936928"/>
            </a:xfrm>
            <a:custGeom>
              <a:avLst/>
              <a:gdLst>
                <a:gd name="connsiteX0" fmla="*/ 433974 w 434554"/>
                <a:gd name="connsiteY0" fmla="*/ 137967 h 301225"/>
                <a:gd name="connsiteX1" fmla="*/ 433974 w 434554"/>
                <a:gd name="connsiteY1" fmla="*/ 10465 h 301225"/>
                <a:gd name="connsiteX2" fmla="*/ 423308 w 434554"/>
                <a:gd name="connsiteY2" fmla="*/ -300 h 301225"/>
                <a:gd name="connsiteX3" fmla="*/ 10086 w 434554"/>
                <a:gd name="connsiteY3" fmla="*/ -300 h 301225"/>
                <a:gd name="connsiteX4" fmla="*/ -580 w 434554"/>
                <a:gd name="connsiteY4" fmla="*/ 10465 h 301225"/>
                <a:gd name="connsiteX5" fmla="*/ -580 w 434554"/>
                <a:gd name="connsiteY5" fmla="*/ 300925 h 30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554" h="301225">
                  <a:moveTo>
                    <a:pt x="433974" y="137967"/>
                  </a:moveTo>
                  <a:lnTo>
                    <a:pt x="433974" y="10465"/>
                  </a:lnTo>
                  <a:cubicBezTo>
                    <a:pt x="433974" y="4539"/>
                    <a:pt x="429184" y="-300"/>
                    <a:pt x="423308" y="-300"/>
                  </a:cubicBezTo>
                  <a:lnTo>
                    <a:pt x="10086" y="-300"/>
                  </a:lnTo>
                  <a:cubicBezTo>
                    <a:pt x="4210" y="-300"/>
                    <a:pt x="-580" y="4539"/>
                    <a:pt x="-580" y="10465"/>
                  </a:cubicBezTo>
                  <a:lnTo>
                    <a:pt x="-580" y="300925"/>
                  </a:lnTo>
                </a:path>
              </a:pathLst>
            </a:custGeom>
            <a:noFill/>
            <a:ln w="12700" cap="flat">
              <a:solidFill>
                <a:schemeClr val="tx1"/>
              </a:solidFill>
              <a:prstDash val="solid"/>
              <a:round/>
            </a:ln>
          </p:spPr>
          <p:txBody>
            <a:bodyPr rtlCol="0" anchor="ctr"/>
            <a:lstStyle/>
            <a:p>
              <a:endParaRPr lang="pt-BR"/>
            </a:p>
          </p:txBody>
        </p:sp>
        <p:sp>
          <p:nvSpPr>
            <p:cNvPr id="64" name="Freeform: Shape 43">
              <a:extLst>
                <a:ext uri="{FF2B5EF4-FFF2-40B4-BE49-F238E27FC236}">
                  <a16:creationId xmlns:a16="http://schemas.microsoft.com/office/drawing/2014/main" id="{A0E5CBED-904B-A6FD-3B0D-5B333B7BEAA1}"/>
                </a:ext>
              </a:extLst>
            </p:cNvPr>
            <p:cNvSpPr/>
            <p:nvPr/>
          </p:nvSpPr>
          <p:spPr>
            <a:xfrm>
              <a:off x="4160754" y="1501600"/>
              <a:ext cx="15359" cy="230390"/>
            </a:xfrm>
            <a:custGeom>
              <a:avLst/>
              <a:gdLst>
                <a:gd name="connsiteX0" fmla="*/ -580 w 4938"/>
                <a:gd name="connsiteY0" fmla="*/ 73772 h 74071"/>
                <a:gd name="connsiteX1" fmla="*/ -580 w 4938"/>
                <a:gd name="connsiteY1" fmla="*/ -300 h 74071"/>
              </a:gdLst>
              <a:ahLst/>
              <a:cxnLst>
                <a:cxn ang="0">
                  <a:pos x="connsiteX0" y="connsiteY0"/>
                </a:cxn>
                <a:cxn ang="0">
                  <a:pos x="connsiteX1" y="connsiteY1"/>
                </a:cxn>
              </a:cxnLst>
              <a:rect l="l" t="t" r="r" b="b"/>
              <a:pathLst>
                <a:path w="4938" h="74071">
                  <a:moveTo>
                    <a:pt x="-580" y="73772"/>
                  </a:moveTo>
                  <a:lnTo>
                    <a:pt x="-580" y="-300"/>
                  </a:lnTo>
                </a:path>
              </a:pathLst>
            </a:custGeom>
            <a:noFill/>
            <a:ln w="12700" cap="flat">
              <a:solidFill>
                <a:schemeClr val="tx1"/>
              </a:solidFill>
              <a:prstDash val="solid"/>
              <a:round/>
            </a:ln>
          </p:spPr>
          <p:txBody>
            <a:bodyPr rtlCol="0" anchor="ctr"/>
            <a:lstStyle/>
            <a:p>
              <a:endParaRPr lang="pt-BR"/>
            </a:p>
          </p:txBody>
        </p:sp>
        <p:sp>
          <p:nvSpPr>
            <p:cNvPr id="65" name="Freeform: Shape 44">
              <a:extLst>
                <a:ext uri="{FF2B5EF4-FFF2-40B4-BE49-F238E27FC236}">
                  <a16:creationId xmlns:a16="http://schemas.microsoft.com/office/drawing/2014/main" id="{7DCF647D-91FF-164E-E294-2B13890A1045}"/>
                </a:ext>
              </a:extLst>
            </p:cNvPr>
            <p:cNvSpPr/>
            <p:nvPr/>
          </p:nvSpPr>
          <p:spPr>
            <a:xfrm>
              <a:off x="2901275" y="887220"/>
              <a:ext cx="1167318" cy="752460"/>
            </a:xfrm>
            <a:custGeom>
              <a:avLst/>
              <a:gdLst>
                <a:gd name="connsiteX0" fmla="*/ 374717 w 375296"/>
                <a:gd name="connsiteY0" fmla="*/ 164090 h 241918"/>
                <a:gd name="connsiteX1" fmla="*/ 374717 w 375296"/>
                <a:gd name="connsiteY1" fmla="*/ 232384 h 241918"/>
                <a:gd name="connsiteX2" fmla="*/ 365483 w 375296"/>
                <a:gd name="connsiteY2" fmla="*/ 241618 h 241918"/>
                <a:gd name="connsiteX3" fmla="*/ 8654 w 375296"/>
                <a:gd name="connsiteY3" fmla="*/ 241618 h 241918"/>
                <a:gd name="connsiteX4" fmla="*/ -580 w 375296"/>
                <a:gd name="connsiteY4" fmla="*/ 232384 h 241918"/>
                <a:gd name="connsiteX5" fmla="*/ -580 w 375296"/>
                <a:gd name="connsiteY5" fmla="*/ 8934 h 241918"/>
                <a:gd name="connsiteX6" fmla="*/ 8654 w 375296"/>
                <a:gd name="connsiteY6" fmla="*/ -300 h 241918"/>
                <a:gd name="connsiteX7" fmla="*/ 365433 w 375296"/>
                <a:gd name="connsiteY7" fmla="*/ -300 h 241918"/>
                <a:gd name="connsiteX8" fmla="*/ 374667 w 375296"/>
                <a:gd name="connsiteY8" fmla="*/ 8934 h 241918"/>
                <a:gd name="connsiteX9" fmla="*/ 374667 w 375296"/>
                <a:gd name="connsiteY9" fmla="*/ 94462 h 24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296" h="241918">
                  <a:moveTo>
                    <a:pt x="374717" y="164090"/>
                  </a:moveTo>
                  <a:lnTo>
                    <a:pt x="374717" y="232384"/>
                  </a:lnTo>
                  <a:cubicBezTo>
                    <a:pt x="374717" y="237470"/>
                    <a:pt x="370569" y="241618"/>
                    <a:pt x="365483" y="241618"/>
                  </a:cubicBezTo>
                  <a:lnTo>
                    <a:pt x="8654" y="241618"/>
                  </a:lnTo>
                  <a:cubicBezTo>
                    <a:pt x="3568" y="241618"/>
                    <a:pt x="-580" y="237470"/>
                    <a:pt x="-580" y="232384"/>
                  </a:cubicBezTo>
                  <a:lnTo>
                    <a:pt x="-580" y="8934"/>
                  </a:lnTo>
                  <a:cubicBezTo>
                    <a:pt x="-580" y="3848"/>
                    <a:pt x="3568" y="-300"/>
                    <a:pt x="8654" y="-300"/>
                  </a:cubicBezTo>
                  <a:lnTo>
                    <a:pt x="365433" y="-300"/>
                  </a:lnTo>
                  <a:cubicBezTo>
                    <a:pt x="370520" y="-300"/>
                    <a:pt x="374667" y="3848"/>
                    <a:pt x="374667" y="8934"/>
                  </a:cubicBezTo>
                  <a:lnTo>
                    <a:pt x="374667" y="94462"/>
                  </a:lnTo>
                </a:path>
              </a:pathLst>
            </a:custGeom>
            <a:noFill/>
            <a:ln w="12700" cap="flat">
              <a:solidFill>
                <a:schemeClr val="accent1"/>
              </a:solidFill>
              <a:prstDash val="solid"/>
              <a:round/>
            </a:ln>
          </p:spPr>
          <p:txBody>
            <a:bodyPr rtlCol="0" anchor="ctr"/>
            <a:lstStyle/>
            <a:p>
              <a:endParaRPr lang="pt-BR"/>
            </a:p>
          </p:txBody>
        </p:sp>
        <p:sp>
          <p:nvSpPr>
            <p:cNvPr id="67" name="Freeform: Shape 46">
              <a:extLst>
                <a:ext uri="{FF2B5EF4-FFF2-40B4-BE49-F238E27FC236}">
                  <a16:creationId xmlns:a16="http://schemas.microsoft.com/office/drawing/2014/main" id="{7F28F7DB-4D7C-F182-42B4-3DEE429D5EB8}"/>
                </a:ext>
              </a:extLst>
            </p:cNvPr>
            <p:cNvSpPr/>
            <p:nvPr/>
          </p:nvSpPr>
          <p:spPr>
            <a:xfrm>
              <a:off x="3899643" y="1109317"/>
              <a:ext cx="414705" cy="461399"/>
            </a:xfrm>
            <a:custGeom>
              <a:avLst/>
              <a:gdLst>
                <a:gd name="connsiteX0" fmla="*/ 81146 w 133329"/>
                <a:gd name="connsiteY0" fmla="*/ 68834 h 148341"/>
                <a:gd name="connsiteX1" fmla="*/ 127218 w 133329"/>
                <a:gd name="connsiteY1" fmla="*/ 124190 h 148341"/>
                <a:gd name="connsiteX2" fmla="*/ 98528 w 133329"/>
                <a:gd name="connsiteY2" fmla="*/ 148041 h 148341"/>
                <a:gd name="connsiteX3" fmla="*/ 52505 w 133329"/>
                <a:gd name="connsiteY3" fmla="*/ 92685 h 148341"/>
                <a:gd name="connsiteX4" fmla="*/ 31468 w 133329"/>
                <a:gd name="connsiteY4" fmla="*/ 141177 h 148341"/>
                <a:gd name="connsiteX5" fmla="*/ -580 w 133329"/>
                <a:gd name="connsiteY5" fmla="*/ -300 h 148341"/>
                <a:gd name="connsiteX6" fmla="*/ 132749 w 133329"/>
                <a:gd name="connsiteY6" fmla="*/ 57081 h 148341"/>
                <a:gd name="connsiteX7" fmla="*/ 81146 w 133329"/>
                <a:gd name="connsiteY7" fmla="*/ 68834 h 1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29" h="148341">
                  <a:moveTo>
                    <a:pt x="81146" y="68834"/>
                  </a:moveTo>
                  <a:lnTo>
                    <a:pt x="127218" y="124190"/>
                  </a:lnTo>
                  <a:lnTo>
                    <a:pt x="98528" y="148041"/>
                  </a:lnTo>
                  <a:lnTo>
                    <a:pt x="52505" y="92685"/>
                  </a:lnTo>
                  <a:lnTo>
                    <a:pt x="31468" y="141177"/>
                  </a:lnTo>
                  <a:lnTo>
                    <a:pt x="-580" y="-300"/>
                  </a:lnTo>
                  <a:lnTo>
                    <a:pt x="132749" y="57081"/>
                  </a:lnTo>
                  <a:lnTo>
                    <a:pt x="81146" y="68834"/>
                  </a:lnTo>
                  <a:close/>
                </a:path>
              </a:pathLst>
            </a:custGeom>
            <a:noFill/>
            <a:ln w="12700" cap="flat">
              <a:solidFill>
                <a:schemeClr val="tx1"/>
              </a:solidFill>
              <a:prstDash val="solid"/>
              <a:miter/>
            </a:ln>
          </p:spPr>
          <p:txBody>
            <a:bodyPr rtlCol="0" anchor="ctr"/>
            <a:lstStyle/>
            <a:p>
              <a:endParaRPr lang="pt-BR"/>
            </a:p>
          </p:txBody>
        </p:sp>
        <p:sp>
          <p:nvSpPr>
            <p:cNvPr id="68" name="Freeform: Shape 47">
              <a:extLst>
                <a:ext uri="{FF2B5EF4-FFF2-40B4-BE49-F238E27FC236}">
                  <a16:creationId xmlns:a16="http://schemas.microsoft.com/office/drawing/2014/main" id="{D3E05CED-A7DD-E006-7309-67ADA46C071C}"/>
                </a:ext>
              </a:extLst>
            </p:cNvPr>
            <p:cNvSpPr/>
            <p:nvPr/>
          </p:nvSpPr>
          <p:spPr>
            <a:xfrm>
              <a:off x="3899643" y="1109317"/>
              <a:ext cx="414705" cy="461399"/>
            </a:xfrm>
            <a:custGeom>
              <a:avLst/>
              <a:gdLst>
                <a:gd name="connsiteX0" fmla="*/ 81146 w 133329"/>
                <a:gd name="connsiteY0" fmla="*/ 68834 h 148341"/>
                <a:gd name="connsiteX1" fmla="*/ 127218 w 133329"/>
                <a:gd name="connsiteY1" fmla="*/ 124190 h 148341"/>
                <a:gd name="connsiteX2" fmla="*/ 98528 w 133329"/>
                <a:gd name="connsiteY2" fmla="*/ 148041 h 148341"/>
                <a:gd name="connsiteX3" fmla="*/ 52505 w 133329"/>
                <a:gd name="connsiteY3" fmla="*/ 92685 h 148341"/>
                <a:gd name="connsiteX4" fmla="*/ 31468 w 133329"/>
                <a:gd name="connsiteY4" fmla="*/ 141177 h 148341"/>
                <a:gd name="connsiteX5" fmla="*/ -580 w 133329"/>
                <a:gd name="connsiteY5" fmla="*/ -300 h 148341"/>
                <a:gd name="connsiteX6" fmla="*/ 132749 w 133329"/>
                <a:gd name="connsiteY6" fmla="*/ 57081 h 148341"/>
                <a:gd name="connsiteX7" fmla="*/ 81146 w 133329"/>
                <a:gd name="connsiteY7" fmla="*/ 68834 h 1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29" h="148341">
                  <a:moveTo>
                    <a:pt x="81146" y="68834"/>
                  </a:moveTo>
                  <a:lnTo>
                    <a:pt x="127218" y="124190"/>
                  </a:lnTo>
                  <a:lnTo>
                    <a:pt x="98528" y="148041"/>
                  </a:lnTo>
                  <a:lnTo>
                    <a:pt x="52505" y="92685"/>
                  </a:lnTo>
                  <a:lnTo>
                    <a:pt x="31468" y="141177"/>
                  </a:lnTo>
                  <a:lnTo>
                    <a:pt x="-580" y="-300"/>
                  </a:lnTo>
                  <a:lnTo>
                    <a:pt x="132749" y="57081"/>
                  </a:lnTo>
                  <a:lnTo>
                    <a:pt x="81146" y="68834"/>
                  </a:lnTo>
                  <a:close/>
                </a:path>
              </a:pathLst>
            </a:custGeom>
            <a:solidFill>
              <a:srgbClr val="000120"/>
            </a:solidFill>
            <a:ln w="12700" cap="flat">
              <a:solidFill>
                <a:schemeClr val="tx1"/>
              </a:solidFill>
              <a:prstDash val="solid"/>
              <a:round/>
            </a:ln>
          </p:spPr>
          <p:txBody>
            <a:bodyPr rtlCol="0" anchor="ctr"/>
            <a:lstStyle/>
            <a:p>
              <a:endParaRPr lang="pt-BR"/>
            </a:p>
          </p:txBody>
        </p:sp>
        <p:sp>
          <p:nvSpPr>
            <p:cNvPr id="83" name="Freeform: Shape 48">
              <a:extLst>
                <a:ext uri="{FF2B5EF4-FFF2-40B4-BE49-F238E27FC236}">
                  <a16:creationId xmlns:a16="http://schemas.microsoft.com/office/drawing/2014/main" id="{7DE2CC50-927B-6B86-F5E0-ACC7F5FFE1DC}"/>
                </a:ext>
              </a:extLst>
            </p:cNvPr>
            <p:cNvSpPr/>
            <p:nvPr/>
          </p:nvSpPr>
          <p:spPr>
            <a:xfrm>
              <a:off x="3335181" y="1323738"/>
              <a:ext cx="268791" cy="67119"/>
            </a:xfrm>
            <a:custGeom>
              <a:avLst/>
              <a:gdLst>
                <a:gd name="connsiteX0" fmla="*/ -580 w 86417"/>
                <a:gd name="connsiteY0" fmla="*/ -300 h 21579"/>
                <a:gd name="connsiteX1" fmla="*/ 43024 w 86417"/>
                <a:gd name="connsiteY1" fmla="*/ 21280 h 21579"/>
                <a:gd name="connsiteX2" fmla="*/ 85837 w 86417"/>
                <a:gd name="connsiteY2" fmla="*/ -300 h 21579"/>
              </a:gdLst>
              <a:ahLst/>
              <a:cxnLst>
                <a:cxn ang="0">
                  <a:pos x="connsiteX0" y="connsiteY0"/>
                </a:cxn>
                <a:cxn ang="0">
                  <a:pos x="connsiteX1" y="connsiteY1"/>
                </a:cxn>
                <a:cxn ang="0">
                  <a:pos x="connsiteX2" y="connsiteY2"/>
                </a:cxn>
              </a:cxnLst>
              <a:rect l="l" t="t" r="r" b="b"/>
              <a:pathLst>
                <a:path w="86417" h="21579">
                  <a:moveTo>
                    <a:pt x="-580" y="-300"/>
                  </a:moveTo>
                  <a:lnTo>
                    <a:pt x="43024" y="21280"/>
                  </a:lnTo>
                  <a:lnTo>
                    <a:pt x="85837" y="-300"/>
                  </a:lnTo>
                </a:path>
              </a:pathLst>
            </a:custGeom>
            <a:noFill/>
            <a:ln w="12700" cap="flat">
              <a:solidFill>
                <a:schemeClr val="tx1"/>
              </a:solidFill>
              <a:prstDash val="solid"/>
              <a:round/>
            </a:ln>
          </p:spPr>
          <p:txBody>
            <a:bodyPr rtlCol="0" anchor="ctr"/>
            <a:lstStyle/>
            <a:p>
              <a:endParaRPr lang="pt-BR"/>
            </a:p>
          </p:txBody>
        </p:sp>
        <p:sp>
          <p:nvSpPr>
            <p:cNvPr id="84" name="Freeform: Shape 49">
              <a:extLst>
                <a:ext uri="{FF2B5EF4-FFF2-40B4-BE49-F238E27FC236}">
                  <a16:creationId xmlns:a16="http://schemas.microsoft.com/office/drawing/2014/main" id="{D46B521E-CC3E-5986-E8BC-CD7ECD92CE3C}"/>
                </a:ext>
              </a:extLst>
            </p:cNvPr>
            <p:cNvSpPr/>
            <p:nvPr/>
          </p:nvSpPr>
          <p:spPr>
            <a:xfrm>
              <a:off x="3331340" y="1242330"/>
              <a:ext cx="276470" cy="325926"/>
            </a:xfrm>
            <a:custGeom>
              <a:avLst/>
              <a:gdLst>
                <a:gd name="connsiteX0" fmla="*/ 88306 w 88886"/>
                <a:gd name="connsiteY0" fmla="*/ 25131 h 104786"/>
                <a:gd name="connsiteX1" fmla="*/ 88306 w 88886"/>
                <a:gd name="connsiteY1" fmla="*/ 82858 h 104786"/>
                <a:gd name="connsiteX2" fmla="*/ 43863 w 88886"/>
                <a:gd name="connsiteY2" fmla="*/ 104487 h 104786"/>
                <a:gd name="connsiteX3" fmla="*/ -580 w 88886"/>
                <a:gd name="connsiteY3" fmla="*/ 82858 h 104786"/>
                <a:gd name="connsiteX4" fmla="*/ -580 w 88886"/>
                <a:gd name="connsiteY4" fmla="*/ 25131 h 104786"/>
                <a:gd name="connsiteX5" fmla="*/ 43863 w 88886"/>
                <a:gd name="connsiteY5" fmla="*/ -300 h 104786"/>
                <a:gd name="connsiteX6" fmla="*/ 88306 w 88886"/>
                <a:gd name="connsiteY6" fmla="*/ 25131 h 10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886" h="104786">
                  <a:moveTo>
                    <a:pt x="88306" y="25131"/>
                  </a:moveTo>
                  <a:lnTo>
                    <a:pt x="88306" y="82858"/>
                  </a:lnTo>
                  <a:lnTo>
                    <a:pt x="43863" y="104487"/>
                  </a:lnTo>
                  <a:lnTo>
                    <a:pt x="-580" y="82858"/>
                  </a:lnTo>
                  <a:lnTo>
                    <a:pt x="-580" y="25131"/>
                  </a:lnTo>
                  <a:lnTo>
                    <a:pt x="43863" y="-300"/>
                  </a:lnTo>
                  <a:lnTo>
                    <a:pt x="88306" y="25131"/>
                  </a:lnTo>
                  <a:close/>
                </a:path>
              </a:pathLst>
            </a:custGeom>
            <a:noFill/>
            <a:ln w="12700" cap="flat">
              <a:solidFill>
                <a:schemeClr val="tx1"/>
              </a:solidFill>
              <a:prstDash val="solid"/>
              <a:round/>
            </a:ln>
          </p:spPr>
          <p:txBody>
            <a:bodyPr rtlCol="0" anchor="ctr"/>
            <a:lstStyle/>
            <a:p>
              <a:endParaRPr lang="pt-BR"/>
            </a:p>
          </p:txBody>
        </p:sp>
        <p:sp>
          <p:nvSpPr>
            <p:cNvPr id="85" name="Freeform: Shape 50">
              <a:extLst>
                <a:ext uri="{FF2B5EF4-FFF2-40B4-BE49-F238E27FC236}">
                  <a16:creationId xmlns:a16="http://schemas.microsoft.com/office/drawing/2014/main" id="{BFC01B8F-44FD-1028-4D0B-3460C126EE95}"/>
                </a:ext>
              </a:extLst>
            </p:cNvPr>
            <p:cNvSpPr/>
            <p:nvPr/>
          </p:nvSpPr>
          <p:spPr>
            <a:xfrm>
              <a:off x="3469575" y="1398537"/>
              <a:ext cx="15359" cy="168953"/>
            </a:xfrm>
            <a:custGeom>
              <a:avLst/>
              <a:gdLst>
                <a:gd name="connsiteX0" fmla="*/ -580 w 4938"/>
                <a:gd name="connsiteY0" fmla="*/ -300 h 54319"/>
                <a:gd name="connsiteX1" fmla="*/ -580 w 4938"/>
                <a:gd name="connsiteY1" fmla="*/ 54019 h 54319"/>
              </a:gdLst>
              <a:ahLst/>
              <a:cxnLst>
                <a:cxn ang="0">
                  <a:pos x="connsiteX0" y="connsiteY0"/>
                </a:cxn>
                <a:cxn ang="0">
                  <a:pos x="connsiteX1" y="connsiteY1"/>
                </a:cxn>
              </a:cxnLst>
              <a:rect l="l" t="t" r="r" b="b"/>
              <a:pathLst>
                <a:path w="4938" h="54319">
                  <a:moveTo>
                    <a:pt x="-580" y="-300"/>
                  </a:moveTo>
                  <a:lnTo>
                    <a:pt x="-580" y="54019"/>
                  </a:lnTo>
                </a:path>
              </a:pathLst>
            </a:custGeom>
            <a:noFill/>
            <a:ln w="12700" cap="flat">
              <a:solidFill>
                <a:schemeClr val="tx1"/>
              </a:solidFill>
              <a:prstDash val="solid"/>
              <a:round/>
            </a:ln>
          </p:spPr>
          <p:txBody>
            <a:bodyPr rtlCol="0" anchor="ctr"/>
            <a:lstStyle/>
            <a:p>
              <a:endParaRPr lang="pt-BR"/>
            </a:p>
          </p:txBody>
        </p:sp>
        <p:sp>
          <p:nvSpPr>
            <p:cNvPr id="86" name="Freeform: Shape 51">
              <a:extLst>
                <a:ext uri="{FF2B5EF4-FFF2-40B4-BE49-F238E27FC236}">
                  <a16:creationId xmlns:a16="http://schemas.microsoft.com/office/drawing/2014/main" id="{F46C688B-0CD3-4CF8-0249-47FBBAC41CC3}"/>
                </a:ext>
              </a:extLst>
            </p:cNvPr>
            <p:cNvSpPr/>
            <p:nvPr/>
          </p:nvSpPr>
          <p:spPr>
            <a:xfrm>
              <a:off x="3200784" y="1083669"/>
              <a:ext cx="268791" cy="67272"/>
            </a:xfrm>
            <a:custGeom>
              <a:avLst/>
              <a:gdLst>
                <a:gd name="connsiteX0" fmla="*/ -580 w 86417"/>
                <a:gd name="connsiteY0" fmla="*/ -300 h 21628"/>
                <a:gd name="connsiteX1" fmla="*/ 43024 w 86417"/>
                <a:gd name="connsiteY1" fmla="*/ 21329 h 21628"/>
                <a:gd name="connsiteX2" fmla="*/ 85837 w 86417"/>
                <a:gd name="connsiteY2" fmla="*/ -300 h 21628"/>
              </a:gdLst>
              <a:ahLst/>
              <a:cxnLst>
                <a:cxn ang="0">
                  <a:pos x="connsiteX0" y="connsiteY0"/>
                </a:cxn>
                <a:cxn ang="0">
                  <a:pos x="connsiteX1" y="connsiteY1"/>
                </a:cxn>
                <a:cxn ang="0">
                  <a:pos x="connsiteX2" y="connsiteY2"/>
                </a:cxn>
              </a:cxnLst>
              <a:rect l="l" t="t" r="r" b="b"/>
              <a:pathLst>
                <a:path w="86417" h="21628">
                  <a:moveTo>
                    <a:pt x="-580" y="-300"/>
                  </a:moveTo>
                  <a:lnTo>
                    <a:pt x="43024" y="21329"/>
                  </a:lnTo>
                  <a:lnTo>
                    <a:pt x="85837" y="-300"/>
                  </a:lnTo>
                </a:path>
              </a:pathLst>
            </a:custGeom>
            <a:noFill/>
            <a:ln w="12700" cap="flat">
              <a:solidFill>
                <a:schemeClr val="tx1"/>
              </a:solidFill>
              <a:prstDash val="solid"/>
              <a:round/>
            </a:ln>
          </p:spPr>
          <p:txBody>
            <a:bodyPr rtlCol="0" anchor="ctr"/>
            <a:lstStyle/>
            <a:p>
              <a:endParaRPr lang="pt-BR"/>
            </a:p>
          </p:txBody>
        </p:sp>
        <p:sp>
          <p:nvSpPr>
            <p:cNvPr id="87" name="Freeform: Shape 52">
              <a:extLst>
                <a:ext uri="{FF2B5EF4-FFF2-40B4-BE49-F238E27FC236}">
                  <a16:creationId xmlns:a16="http://schemas.microsoft.com/office/drawing/2014/main" id="{96DD765F-E45B-2E8B-98F7-FD9C2330D8DF}"/>
                </a:ext>
              </a:extLst>
            </p:cNvPr>
            <p:cNvSpPr/>
            <p:nvPr/>
          </p:nvSpPr>
          <p:spPr>
            <a:xfrm>
              <a:off x="3193105" y="1002416"/>
              <a:ext cx="276470" cy="325773"/>
            </a:xfrm>
            <a:custGeom>
              <a:avLst/>
              <a:gdLst>
                <a:gd name="connsiteX0" fmla="*/ 43863 w 88886"/>
                <a:gd name="connsiteY0" fmla="*/ 104437 h 104737"/>
                <a:gd name="connsiteX1" fmla="*/ -580 w 88886"/>
                <a:gd name="connsiteY1" fmla="*/ 82858 h 104737"/>
                <a:gd name="connsiteX2" fmla="*/ -580 w 88886"/>
                <a:gd name="connsiteY2" fmla="*/ 25082 h 104737"/>
                <a:gd name="connsiteX3" fmla="*/ 43863 w 88886"/>
                <a:gd name="connsiteY3" fmla="*/ -300 h 104737"/>
                <a:gd name="connsiteX4" fmla="*/ 88306 w 88886"/>
                <a:gd name="connsiteY4" fmla="*/ 25082 h 104737"/>
                <a:gd name="connsiteX5" fmla="*/ 88306 w 88886"/>
                <a:gd name="connsiteY5" fmla="*/ 82858 h 10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86" h="104737">
                  <a:moveTo>
                    <a:pt x="43863" y="104437"/>
                  </a:moveTo>
                  <a:lnTo>
                    <a:pt x="-580" y="82858"/>
                  </a:lnTo>
                  <a:lnTo>
                    <a:pt x="-580" y="25082"/>
                  </a:lnTo>
                  <a:lnTo>
                    <a:pt x="43863" y="-300"/>
                  </a:lnTo>
                  <a:lnTo>
                    <a:pt x="88306" y="25082"/>
                  </a:lnTo>
                  <a:lnTo>
                    <a:pt x="88306" y="82858"/>
                  </a:lnTo>
                </a:path>
              </a:pathLst>
            </a:custGeom>
            <a:noFill/>
            <a:ln w="12700" cap="flat">
              <a:solidFill>
                <a:schemeClr val="tx1"/>
              </a:solidFill>
              <a:prstDash val="solid"/>
              <a:round/>
            </a:ln>
          </p:spPr>
          <p:txBody>
            <a:bodyPr rtlCol="0" anchor="ctr"/>
            <a:lstStyle/>
            <a:p>
              <a:endParaRPr lang="pt-BR"/>
            </a:p>
          </p:txBody>
        </p:sp>
        <p:sp>
          <p:nvSpPr>
            <p:cNvPr id="92" name="Freeform: Shape 53">
              <a:extLst>
                <a:ext uri="{FF2B5EF4-FFF2-40B4-BE49-F238E27FC236}">
                  <a16:creationId xmlns:a16="http://schemas.microsoft.com/office/drawing/2014/main" id="{530D25B2-A9CB-8261-E8BF-1B46B6041185}"/>
                </a:ext>
              </a:extLst>
            </p:cNvPr>
            <p:cNvSpPr/>
            <p:nvPr/>
          </p:nvSpPr>
          <p:spPr>
            <a:xfrm>
              <a:off x="3331340" y="1152785"/>
              <a:ext cx="15359" cy="168953"/>
            </a:xfrm>
            <a:custGeom>
              <a:avLst/>
              <a:gdLst>
                <a:gd name="connsiteX0" fmla="*/ -580 w 4938"/>
                <a:gd name="connsiteY0" fmla="*/ -300 h 54319"/>
                <a:gd name="connsiteX1" fmla="*/ -580 w 4938"/>
                <a:gd name="connsiteY1" fmla="*/ 54019 h 54319"/>
              </a:gdLst>
              <a:ahLst/>
              <a:cxnLst>
                <a:cxn ang="0">
                  <a:pos x="connsiteX0" y="connsiteY0"/>
                </a:cxn>
                <a:cxn ang="0">
                  <a:pos x="connsiteX1" y="connsiteY1"/>
                </a:cxn>
              </a:cxnLst>
              <a:rect l="l" t="t" r="r" b="b"/>
              <a:pathLst>
                <a:path w="4938" h="54319">
                  <a:moveTo>
                    <a:pt x="-580" y="-300"/>
                  </a:moveTo>
                  <a:lnTo>
                    <a:pt x="-580" y="54019"/>
                  </a:lnTo>
                </a:path>
              </a:pathLst>
            </a:custGeom>
            <a:noFill/>
            <a:ln w="12700" cap="flat">
              <a:solidFill>
                <a:schemeClr val="tx1"/>
              </a:solidFill>
              <a:prstDash val="solid"/>
              <a:round/>
            </a:ln>
          </p:spPr>
          <p:txBody>
            <a:bodyPr rtlCol="0" anchor="ctr"/>
            <a:lstStyle/>
            <a:p>
              <a:endParaRPr lang="pt-BR"/>
            </a:p>
          </p:txBody>
        </p:sp>
        <p:sp>
          <p:nvSpPr>
            <p:cNvPr id="97" name="Freeform: Shape 54">
              <a:extLst>
                <a:ext uri="{FF2B5EF4-FFF2-40B4-BE49-F238E27FC236}">
                  <a16:creationId xmlns:a16="http://schemas.microsoft.com/office/drawing/2014/main" id="{F2DC22A7-9030-ECF3-5B67-3D2FABF2AE9D}"/>
                </a:ext>
              </a:extLst>
            </p:cNvPr>
            <p:cNvSpPr/>
            <p:nvPr/>
          </p:nvSpPr>
          <p:spPr>
            <a:xfrm>
              <a:off x="3469575" y="1083669"/>
              <a:ext cx="268791" cy="67272"/>
            </a:xfrm>
            <a:custGeom>
              <a:avLst/>
              <a:gdLst>
                <a:gd name="connsiteX0" fmla="*/ -580 w 86417"/>
                <a:gd name="connsiteY0" fmla="*/ -300 h 21628"/>
                <a:gd name="connsiteX1" fmla="*/ 43024 w 86417"/>
                <a:gd name="connsiteY1" fmla="*/ 21329 h 21628"/>
                <a:gd name="connsiteX2" fmla="*/ 85837 w 86417"/>
                <a:gd name="connsiteY2" fmla="*/ -300 h 21628"/>
              </a:gdLst>
              <a:ahLst/>
              <a:cxnLst>
                <a:cxn ang="0">
                  <a:pos x="connsiteX0" y="connsiteY0"/>
                </a:cxn>
                <a:cxn ang="0">
                  <a:pos x="connsiteX1" y="connsiteY1"/>
                </a:cxn>
                <a:cxn ang="0">
                  <a:pos x="connsiteX2" y="connsiteY2"/>
                </a:cxn>
              </a:cxnLst>
              <a:rect l="l" t="t" r="r" b="b"/>
              <a:pathLst>
                <a:path w="86417" h="21628">
                  <a:moveTo>
                    <a:pt x="-580" y="-300"/>
                  </a:moveTo>
                  <a:lnTo>
                    <a:pt x="43024" y="21329"/>
                  </a:lnTo>
                  <a:lnTo>
                    <a:pt x="85837" y="-300"/>
                  </a:lnTo>
                </a:path>
              </a:pathLst>
            </a:custGeom>
            <a:noFill/>
            <a:ln w="12700" cap="flat">
              <a:solidFill>
                <a:schemeClr val="accent1"/>
              </a:solidFill>
              <a:prstDash val="solid"/>
              <a:round/>
            </a:ln>
          </p:spPr>
          <p:txBody>
            <a:bodyPr rtlCol="0" anchor="ctr"/>
            <a:lstStyle/>
            <a:p>
              <a:endParaRPr lang="pt-BR"/>
            </a:p>
          </p:txBody>
        </p:sp>
        <p:sp>
          <p:nvSpPr>
            <p:cNvPr id="98" name="Freeform: Shape 55">
              <a:extLst>
                <a:ext uri="{FF2B5EF4-FFF2-40B4-BE49-F238E27FC236}">
                  <a16:creationId xmlns:a16="http://schemas.microsoft.com/office/drawing/2014/main" id="{C3292A62-5181-AD1E-3C6E-F6CD4FA5A397}"/>
                </a:ext>
              </a:extLst>
            </p:cNvPr>
            <p:cNvSpPr/>
            <p:nvPr/>
          </p:nvSpPr>
          <p:spPr>
            <a:xfrm>
              <a:off x="3469575" y="1002416"/>
              <a:ext cx="276470" cy="325773"/>
            </a:xfrm>
            <a:custGeom>
              <a:avLst/>
              <a:gdLst>
                <a:gd name="connsiteX0" fmla="*/ -580 w 88886"/>
                <a:gd name="connsiteY0" fmla="*/ 82858 h 104737"/>
                <a:gd name="connsiteX1" fmla="*/ -580 w 88886"/>
                <a:gd name="connsiteY1" fmla="*/ 25082 h 104737"/>
                <a:gd name="connsiteX2" fmla="*/ 43863 w 88886"/>
                <a:gd name="connsiteY2" fmla="*/ -300 h 104737"/>
                <a:gd name="connsiteX3" fmla="*/ 88306 w 88886"/>
                <a:gd name="connsiteY3" fmla="*/ 25082 h 104737"/>
                <a:gd name="connsiteX4" fmla="*/ 88306 w 88886"/>
                <a:gd name="connsiteY4" fmla="*/ 82858 h 104737"/>
                <a:gd name="connsiteX5" fmla="*/ 43863 w 88886"/>
                <a:gd name="connsiteY5" fmla="*/ 104437 h 10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86" h="104737">
                  <a:moveTo>
                    <a:pt x="-580" y="82858"/>
                  </a:moveTo>
                  <a:lnTo>
                    <a:pt x="-580" y="25082"/>
                  </a:lnTo>
                  <a:lnTo>
                    <a:pt x="43863" y="-300"/>
                  </a:lnTo>
                  <a:lnTo>
                    <a:pt x="88306" y="25082"/>
                  </a:lnTo>
                  <a:lnTo>
                    <a:pt x="88306" y="82858"/>
                  </a:lnTo>
                  <a:lnTo>
                    <a:pt x="43863" y="104437"/>
                  </a:lnTo>
                </a:path>
              </a:pathLst>
            </a:custGeom>
            <a:noFill/>
            <a:ln w="12700" cap="flat">
              <a:solidFill>
                <a:schemeClr val="accent1"/>
              </a:solidFill>
              <a:prstDash val="solid"/>
              <a:round/>
            </a:ln>
          </p:spPr>
          <p:txBody>
            <a:bodyPr rtlCol="0" anchor="ctr"/>
            <a:lstStyle/>
            <a:p>
              <a:endParaRPr lang="pt-BR"/>
            </a:p>
          </p:txBody>
        </p:sp>
        <p:sp>
          <p:nvSpPr>
            <p:cNvPr id="99" name="Freeform: Shape 56">
              <a:extLst>
                <a:ext uri="{FF2B5EF4-FFF2-40B4-BE49-F238E27FC236}">
                  <a16:creationId xmlns:a16="http://schemas.microsoft.com/office/drawing/2014/main" id="{6C078C6F-6373-5ED4-6044-375C039FBEF8}"/>
                </a:ext>
              </a:extLst>
            </p:cNvPr>
            <p:cNvSpPr/>
            <p:nvPr/>
          </p:nvSpPr>
          <p:spPr>
            <a:xfrm>
              <a:off x="3607810" y="1152785"/>
              <a:ext cx="15359" cy="168953"/>
            </a:xfrm>
            <a:custGeom>
              <a:avLst/>
              <a:gdLst>
                <a:gd name="connsiteX0" fmla="*/ -580 w 4938"/>
                <a:gd name="connsiteY0" fmla="*/ -300 h 54319"/>
                <a:gd name="connsiteX1" fmla="*/ -580 w 4938"/>
                <a:gd name="connsiteY1" fmla="*/ 54019 h 54319"/>
              </a:gdLst>
              <a:ahLst/>
              <a:cxnLst>
                <a:cxn ang="0">
                  <a:pos x="connsiteX0" y="connsiteY0"/>
                </a:cxn>
                <a:cxn ang="0">
                  <a:pos x="connsiteX1" y="connsiteY1"/>
                </a:cxn>
              </a:cxnLst>
              <a:rect l="l" t="t" r="r" b="b"/>
              <a:pathLst>
                <a:path w="4938" h="54319">
                  <a:moveTo>
                    <a:pt x="-580" y="-300"/>
                  </a:moveTo>
                  <a:lnTo>
                    <a:pt x="-580" y="54019"/>
                  </a:lnTo>
                </a:path>
              </a:pathLst>
            </a:custGeom>
            <a:noFill/>
            <a:ln w="12700" cap="flat">
              <a:solidFill>
                <a:schemeClr val="accent1"/>
              </a:solidFill>
              <a:prstDash val="solid"/>
              <a:round/>
            </a:ln>
          </p:spPr>
          <p:txBody>
            <a:bodyPr rtlCol="0" anchor="ctr"/>
            <a:lstStyle/>
            <a:p>
              <a:endParaRPr lang="pt-BR"/>
            </a:p>
          </p:txBody>
        </p:sp>
      </p:grpSp>
    </p:spTree>
    <p:extLst>
      <p:ext uri="{BB962C8B-B14F-4D97-AF65-F5344CB8AC3E}">
        <p14:creationId xmlns:p14="http://schemas.microsoft.com/office/powerpoint/2010/main" val="294823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ABBBD0-CE27-4A4C-957A-6A2F5A4C0090}"/>
              </a:ext>
            </a:extLst>
          </p:cNvPr>
          <p:cNvSpPr>
            <a:spLocks noGrp="1"/>
          </p:cNvSpPr>
          <p:nvPr>
            <p:ph type="title"/>
          </p:nvPr>
        </p:nvSpPr>
        <p:spPr>
          <a:xfrm>
            <a:off x="425450" y="2529391"/>
            <a:ext cx="4320721" cy="638175"/>
          </a:xfrm>
        </p:spPr>
        <p:txBody>
          <a:bodyPr/>
          <a:lstStyle/>
          <a:p>
            <a:r>
              <a:rPr lang="en-US" dirty="0"/>
              <a:t>AWS CloudTrail</a:t>
            </a:r>
          </a:p>
        </p:txBody>
      </p:sp>
      <p:sp>
        <p:nvSpPr>
          <p:cNvPr id="7" name="Content Placeholder 6">
            <a:extLst>
              <a:ext uri="{FF2B5EF4-FFF2-40B4-BE49-F238E27FC236}">
                <a16:creationId xmlns:a16="http://schemas.microsoft.com/office/drawing/2014/main" id="{958FDF1F-D2B1-3840-A523-1F4D8DB74249}"/>
              </a:ext>
            </a:extLst>
          </p:cNvPr>
          <p:cNvSpPr>
            <a:spLocks noGrp="1"/>
          </p:cNvSpPr>
          <p:nvPr>
            <p:ph idx="1"/>
          </p:nvPr>
        </p:nvSpPr>
        <p:spPr>
          <a:xfrm>
            <a:off x="425450" y="3558091"/>
            <a:ext cx="4470628" cy="2154238"/>
          </a:xfrm>
        </p:spPr>
        <p:txBody>
          <a:bodyPr>
            <a:noAutofit/>
          </a:bodyPr>
          <a:lstStyle/>
          <a:p>
            <a:pPr marL="342900" indent="-342900">
              <a:buFont typeface="Arial" panose="020B0604020202020204" pitchFamily="34" charset="0"/>
              <a:buChar char="•"/>
            </a:pPr>
            <a:r>
              <a:rPr lang="en-US" sz="2000" dirty="0"/>
              <a:t>Improve governance and audits by tracking user and API activity across your infrastructure and resources</a:t>
            </a:r>
          </a:p>
          <a:p>
            <a:pPr marL="342900" indent="-342900">
              <a:buFont typeface="Arial" panose="020B0604020202020204" pitchFamily="34" charset="0"/>
              <a:buChar char="•"/>
            </a:pPr>
            <a:r>
              <a:rPr lang="en-US" sz="2000" dirty="0"/>
              <a:t>Identify and respond to </a:t>
            </a:r>
            <a:br>
              <a:rPr lang="en-US" sz="2000" dirty="0"/>
            </a:br>
            <a:r>
              <a:rPr lang="en-US" sz="2000" dirty="0"/>
              <a:t>unusual activity with automated analysis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
        <p:nvSpPr>
          <p:cNvPr id="88" name="Freeform: Shape 87">
            <a:extLst>
              <a:ext uri="{FF2B5EF4-FFF2-40B4-BE49-F238E27FC236}">
                <a16:creationId xmlns:a16="http://schemas.microsoft.com/office/drawing/2014/main" id="{0A8DDD57-433E-6908-4BF2-3E7B9E6AFCA6}"/>
              </a:ext>
            </a:extLst>
          </p:cNvPr>
          <p:cNvSpPr/>
          <p:nvPr/>
        </p:nvSpPr>
        <p:spPr>
          <a:xfrm>
            <a:off x="550177" y="1599816"/>
            <a:ext cx="1177983" cy="694168"/>
          </a:xfrm>
          <a:custGeom>
            <a:avLst/>
            <a:gdLst>
              <a:gd name="connsiteX0" fmla="*/ 273460 w 1177983"/>
              <a:gd name="connsiteY0" fmla="*/ 609945 h 694168"/>
              <a:gd name="connsiteX1" fmla="*/ 357602 w 1177983"/>
              <a:gd name="connsiteY1" fmla="*/ 609945 h 694168"/>
              <a:gd name="connsiteX2" fmla="*/ 357602 w 1177983"/>
              <a:gd name="connsiteY2" fmla="*/ 567832 h 694168"/>
              <a:gd name="connsiteX3" fmla="*/ 273460 w 1177983"/>
              <a:gd name="connsiteY3" fmla="*/ 567832 h 694168"/>
              <a:gd name="connsiteX4" fmla="*/ 273460 w 1177983"/>
              <a:gd name="connsiteY4" fmla="*/ 609945 h 694168"/>
              <a:gd name="connsiteX5" fmla="*/ 1009090 w 1177983"/>
              <a:gd name="connsiteY5" fmla="*/ 297933 h 694168"/>
              <a:gd name="connsiteX6" fmla="*/ 923497 w 1177983"/>
              <a:gd name="connsiteY6" fmla="*/ 170395 h 694168"/>
              <a:gd name="connsiteX7" fmla="*/ 806035 w 1177983"/>
              <a:gd name="connsiteY7" fmla="*/ 193789 h 694168"/>
              <a:gd name="connsiteX8" fmla="*/ 729971 w 1177983"/>
              <a:gd name="connsiteY8" fmla="*/ 89605 h 694168"/>
              <a:gd name="connsiteX9" fmla="*/ 433666 w 1177983"/>
              <a:gd name="connsiteY9" fmla="*/ 21992 h 694168"/>
              <a:gd name="connsiteX10" fmla="*/ 252425 w 1177983"/>
              <a:gd name="connsiteY10" fmla="*/ 294100 h 694168"/>
              <a:gd name="connsiteX11" fmla="*/ 252425 w 1177983"/>
              <a:gd name="connsiteY11" fmla="*/ 298101 h 694168"/>
              <a:gd name="connsiteX12" fmla="*/ 127769 w 1177983"/>
              <a:gd name="connsiteY12" fmla="*/ 412479 h 694168"/>
              <a:gd name="connsiteX13" fmla="*/ 166727 w 1177983"/>
              <a:gd name="connsiteY13" fmla="*/ 428397 h 694168"/>
              <a:gd name="connsiteX14" fmla="*/ 278656 w 1177983"/>
              <a:gd name="connsiteY14" fmla="*/ 334234 h 694168"/>
              <a:gd name="connsiteX15" fmla="*/ 294496 w 1177983"/>
              <a:gd name="connsiteY15" fmla="*/ 313832 h 694168"/>
              <a:gd name="connsiteX16" fmla="*/ 294496 w 1177983"/>
              <a:gd name="connsiteY16" fmla="*/ 294100 h 694168"/>
              <a:gd name="connsiteX17" fmla="*/ 449842 w 1177983"/>
              <a:gd name="connsiteY17" fmla="*/ 60862 h 694168"/>
              <a:gd name="connsiteX18" fmla="*/ 700437 w 1177983"/>
              <a:gd name="connsiteY18" fmla="*/ 119588 h 694168"/>
              <a:gd name="connsiteX19" fmla="*/ 779572 w 1177983"/>
              <a:gd name="connsiteY19" fmla="*/ 238070 h 694168"/>
              <a:gd name="connsiteX20" fmla="*/ 796232 w 1177983"/>
              <a:gd name="connsiteY20" fmla="*/ 251758 h 694168"/>
              <a:gd name="connsiteX21" fmla="*/ 816153 w 1177983"/>
              <a:gd name="connsiteY21" fmla="*/ 243588 h 694168"/>
              <a:gd name="connsiteX22" fmla="*/ 910181 w 1177983"/>
              <a:gd name="connsiteY22" fmla="*/ 210339 h 694168"/>
              <a:gd name="connsiteX23" fmla="*/ 967629 w 1177983"/>
              <a:gd name="connsiteY23" fmla="*/ 315157 h 694168"/>
              <a:gd name="connsiteX24" fmla="*/ 985215 w 1177983"/>
              <a:gd name="connsiteY24" fmla="*/ 335919 h 694168"/>
              <a:gd name="connsiteX25" fmla="*/ 1135912 w 1177983"/>
              <a:gd name="connsiteY25" fmla="*/ 504663 h 694168"/>
              <a:gd name="connsiteX26" fmla="*/ 988664 w 1177983"/>
              <a:gd name="connsiteY26" fmla="*/ 652056 h 694168"/>
              <a:gd name="connsiteX27" fmla="*/ 504850 w 1177983"/>
              <a:gd name="connsiteY27" fmla="*/ 652056 h 694168"/>
              <a:gd name="connsiteX28" fmla="*/ 504850 w 1177983"/>
              <a:gd name="connsiteY28" fmla="*/ 694169 h 694168"/>
              <a:gd name="connsiteX29" fmla="*/ 988706 w 1177983"/>
              <a:gd name="connsiteY29" fmla="*/ 694169 h 694168"/>
              <a:gd name="connsiteX30" fmla="*/ 1177983 w 1177983"/>
              <a:gd name="connsiteY30" fmla="*/ 504663 h 694168"/>
              <a:gd name="connsiteX31" fmla="*/ 1009090 w 1177983"/>
              <a:gd name="connsiteY31" fmla="*/ 297933 h 694168"/>
              <a:gd name="connsiteX32" fmla="*/ 1009090 w 1177983"/>
              <a:gd name="connsiteY32" fmla="*/ 297933 h 694168"/>
              <a:gd name="connsiteX33" fmla="*/ 399673 w 1177983"/>
              <a:gd name="connsiteY33" fmla="*/ 609945 h 694168"/>
              <a:gd name="connsiteX34" fmla="*/ 694169 w 1177983"/>
              <a:gd name="connsiteY34" fmla="*/ 609945 h 694168"/>
              <a:gd name="connsiteX35" fmla="*/ 694169 w 1177983"/>
              <a:gd name="connsiteY35" fmla="*/ 567832 h 694168"/>
              <a:gd name="connsiteX36" fmla="*/ 399673 w 1177983"/>
              <a:gd name="connsiteY36" fmla="*/ 567832 h 694168"/>
              <a:gd name="connsiteX37" fmla="*/ 399673 w 1177983"/>
              <a:gd name="connsiteY37" fmla="*/ 609945 h 694168"/>
              <a:gd name="connsiteX38" fmla="*/ 315531 w 1177983"/>
              <a:gd name="connsiteY38" fmla="*/ 694169 h 694168"/>
              <a:gd name="connsiteX39" fmla="*/ 441744 w 1177983"/>
              <a:gd name="connsiteY39" fmla="*/ 694169 h 694168"/>
              <a:gd name="connsiteX40" fmla="*/ 441744 w 1177983"/>
              <a:gd name="connsiteY40" fmla="*/ 652056 h 694168"/>
              <a:gd name="connsiteX41" fmla="*/ 315531 w 1177983"/>
              <a:gd name="connsiteY41" fmla="*/ 652056 h 694168"/>
              <a:gd name="connsiteX42" fmla="*/ 315531 w 1177983"/>
              <a:gd name="connsiteY42" fmla="*/ 694169 h 694168"/>
              <a:gd name="connsiteX43" fmla="*/ 0 w 1177983"/>
              <a:gd name="connsiteY43" fmla="*/ 694169 h 694168"/>
              <a:gd name="connsiteX44" fmla="*/ 63106 w 1177983"/>
              <a:gd name="connsiteY44" fmla="*/ 694169 h 694168"/>
              <a:gd name="connsiteX45" fmla="*/ 63106 w 1177983"/>
              <a:gd name="connsiteY45" fmla="*/ 652056 h 694168"/>
              <a:gd name="connsiteX46" fmla="*/ 0 w 1177983"/>
              <a:gd name="connsiteY46" fmla="*/ 652056 h 694168"/>
              <a:gd name="connsiteX47" fmla="*/ 0 w 1177983"/>
              <a:gd name="connsiteY47" fmla="*/ 694169 h 694168"/>
              <a:gd name="connsiteX48" fmla="*/ 63106 w 1177983"/>
              <a:gd name="connsiteY48" fmla="*/ 525719 h 694168"/>
              <a:gd name="connsiteX49" fmla="*/ 252425 w 1177983"/>
              <a:gd name="connsiteY49" fmla="*/ 525719 h 694168"/>
              <a:gd name="connsiteX50" fmla="*/ 252425 w 1177983"/>
              <a:gd name="connsiteY50" fmla="*/ 483606 h 694168"/>
              <a:gd name="connsiteX51" fmla="*/ 63106 w 1177983"/>
              <a:gd name="connsiteY51" fmla="*/ 483606 h 694168"/>
              <a:gd name="connsiteX52" fmla="*/ 63106 w 1177983"/>
              <a:gd name="connsiteY52" fmla="*/ 525719 h 694168"/>
              <a:gd name="connsiteX53" fmla="*/ 21035 w 1177983"/>
              <a:gd name="connsiteY53" fmla="*/ 609945 h 694168"/>
              <a:gd name="connsiteX54" fmla="*/ 231390 w 1177983"/>
              <a:gd name="connsiteY54" fmla="*/ 609945 h 694168"/>
              <a:gd name="connsiteX55" fmla="*/ 231390 w 1177983"/>
              <a:gd name="connsiteY55" fmla="*/ 567832 h 694168"/>
              <a:gd name="connsiteX56" fmla="*/ 21035 w 1177983"/>
              <a:gd name="connsiteY56" fmla="*/ 567832 h 694168"/>
              <a:gd name="connsiteX57" fmla="*/ 21035 w 1177983"/>
              <a:gd name="connsiteY57" fmla="*/ 609945 h 694168"/>
              <a:gd name="connsiteX58" fmla="*/ 315531 w 1177983"/>
              <a:gd name="connsiteY58" fmla="*/ 525719 h 694168"/>
              <a:gd name="connsiteX59" fmla="*/ 462779 w 1177983"/>
              <a:gd name="connsiteY59" fmla="*/ 525719 h 694168"/>
              <a:gd name="connsiteX60" fmla="*/ 462779 w 1177983"/>
              <a:gd name="connsiteY60" fmla="*/ 483606 h 694168"/>
              <a:gd name="connsiteX61" fmla="*/ 315531 w 1177983"/>
              <a:gd name="connsiteY61" fmla="*/ 483606 h 694168"/>
              <a:gd name="connsiteX62" fmla="*/ 315531 w 1177983"/>
              <a:gd name="connsiteY62" fmla="*/ 525719 h 694168"/>
              <a:gd name="connsiteX63" fmla="*/ 105177 w 1177983"/>
              <a:gd name="connsiteY63" fmla="*/ 694169 h 694168"/>
              <a:gd name="connsiteX64" fmla="*/ 273460 w 1177983"/>
              <a:gd name="connsiteY64" fmla="*/ 694169 h 694168"/>
              <a:gd name="connsiteX65" fmla="*/ 273460 w 1177983"/>
              <a:gd name="connsiteY65" fmla="*/ 652056 h 694168"/>
              <a:gd name="connsiteX66" fmla="*/ 105177 w 1177983"/>
              <a:gd name="connsiteY66" fmla="*/ 652056 h 694168"/>
              <a:gd name="connsiteX67" fmla="*/ 105177 w 1177983"/>
              <a:gd name="connsiteY67" fmla="*/ 694169 h 69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77983" h="694168">
                <a:moveTo>
                  <a:pt x="273460" y="609945"/>
                </a:moveTo>
                <a:lnTo>
                  <a:pt x="357602" y="609945"/>
                </a:lnTo>
                <a:lnTo>
                  <a:pt x="357602" y="567832"/>
                </a:lnTo>
                <a:lnTo>
                  <a:pt x="273460" y="567832"/>
                </a:lnTo>
                <a:lnTo>
                  <a:pt x="273460" y="609945"/>
                </a:lnTo>
                <a:close/>
                <a:moveTo>
                  <a:pt x="1009090" y="297933"/>
                </a:moveTo>
                <a:cubicBezTo>
                  <a:pt x="1004357" y="234048"/>
                  <a:pt x="973119" y="187009"/>
                  <a:pt x="923497" y="170395"/>
                </a:cubicBezTo>
                <a:cubicBezTo>
                  <a:pt x="883550" y="157067"/>
                  <a:pt x="839544" y="166481"/>
                  <a:pt x="806035" y="193789"/>
                </a:cubicBezTo>
                <a:cubicBezTo>
                  <a:pt x="785715" y="153720"/>
                  <a:pt x="755171" y="114470"/>
                  <a:pt x="729971" y="89605"/>
                </a:cubicBezTo>
                <a:cubicBezTo>
                  <a:pt x="639603" y="410"/>
                  <a:pt x="539937" y="-22331"/>
                  <a:pt x="433666" y="21992"/>
                </a:cubicBezTo>
                <a:cubicBezTo>
                  <a:pt x="338796" y="61472"/>
                  <a:pt x="252425" y="191157"/>
                  <a:pt x="252425" y="294100"/>
                </a:cubicBezTo>
                <a:lnTo>
                  <a:pt x="252425" y="298101"/>
                </a:lnTo>
                <a:cubicBezTo>
                  <a:pt x="195482" y="317347"/>
                  <a:pt x="149541" y="359165"/>
                  <a:pt x="127769" y="412479"/>
                </a:cubicBezTo>
                <a:lnTo>
                  <a:pt x="166727" y="428397"/>
                </a:lnTo>
                <a:cubicBezTo>
                  <a:pt x="194472" y="360450"/>
                  <a:pt x="259409" y="339141"/>
                  <a:pt x="278656" y="334234"/>
                </a:cubicBezTo>
                <a:cubicBezTo>
                  <a:pt x="287975" y="331855"/>
                  <a:pt x="294496" y="323453"/>
                  <a:pt x="294496" y="313832"/>
                </a:cubicBezTo>
                <a:lnTo>
                  <a:pt x="294496" y="294100"/>
                </a:lnTo>
                <a:cubicBezTo>
                  <a:pt x="294496" y="209014"/>
                  <a:pt x="371422" y="93498"/>
                  <a:pt x="449842" y="60862"/>
                </a:cubicBezTo>
                <a:cubicBezTo>
                  <a:pt x="540189" y="23192"/>
                  <a:pt x="622185" y="42311"/>
                  <a:pt x="700437" y="119588"/>
                </a:cubicBezTo>
                <a:cubicBezTo>
                  <a:pt x="733715" y="152414"/>
                  <a:pt x="766257" y="201117"/>
                  <a:pt x="779572" y="238070"/>
                </a:cubicBezTo>
                <a:cubicBezTo>
                  <a:pt x="782181" y="245357"/>
                  <a:pt x="788576" y="250599"/>
                  <a:pt x="796232" y="251758"/>
                </a:cubicBezTo>
                <a:cubicBezTo>
                  <a:pt x="803805" y="252915"/>
                  <a:pt x="811483" y="249779"/>
                  <a:pt x="816153" y="243588"/>
                </a:cubicBezTo>
                <a:cubicBezTo>
                  <a:pt x="839397" y="212676"/>
                  <a:pt x="877093" y="199285"/>
                  <a:pt x="910181" y="210339"/>
                </a:cubicBezTo>
                <a:cubicBezTo>
                  <a:pt x="946678" y="222574"/>
                  <a:pt x="967629" y="260770"/>
                  <a:pt x="967629" y="315157"/>
                </a:cubicBezTo>
                <a:cubicBezTo>
                  <a:pt x="967629" y="325454"/>
                  <a:pt x="975076" y="334234"/>
                  <a:pt x="985215" y="335919"/>
                </a:cubicBezTo>
                <a:cubicBezTo>
                  <a:pt x="1000634" y="338487"/>
                  <a:pt x="1135912" y="364998"/>
                  <a:pt x="1135912" y="504663"/>
                </a:cubicBezTo>
                <a:cubicBezTo>
                  <a:pt x="1135912" y="649319"/>
                  <a:pt x="994575" y="652014"/>
                  <a:pt x="988664" y="652056"/>
                </a:cubicBezTo>
                <a:lnTo>
                  <a:pt x="504850" y="652056"/>
                </a:lnTo>
                <a:lnTo>
                  <a:pt x="504850" y="694169"/>
                </a:lnTo>
                <a:lnTo>
                  <a:pt x="988706" y="694169"/>
                </a:lnTo>
                <a:cubicBezTo>
                  <a:pt x="1054169" y="694042"/>
                  <a:pt x="1177983" y="654288"/>
                  <a:pt x="1177983" y="504663"/>
                </a:cubicBezTo>
                <a:cubicBezTo>
                  <a:pt x="1177983" y="374094"/>
                  <a:pt x="1078675" y="315304"/>
                  <a:pt x="1009090" y="297933"/>
                </a:cubicBezTo>
                <a:lnTo>
                  <a:pt x="1009090" y="297933"/>
                </a:lnTo>
                <a:close/>
                <a:moveTo>
                  <a:pt x="399673" y="609945"/>
                </a:moveTo>
                <a:lnTo>
                  <a:pt x="694169" y="609945"/>
                </a:lnTo>
                <a:lnTo>
                  <a:pt x="694169" y="567832"/>
                </a:lnTo>
                <a:lnTo>
                  <a:pt x="399673" y="567832"/>
                </a:lnTo>
                <a:lnTo>
                  <a:pt x="399673" y="609945"/>
                </a:lnTo>
                <a:close/>
                <a:moveTo>
                  <a:pt x="315531" y="694169"/>
                </a:moveTo>
                <a:lnTo>
                  <a:pt x="441744" y="694169"/>
                </a:lnTo>
                <a:lnTo>
                  <a:pt x="441744" y="652056"/>
                </a:lnTo>
                <a:lnTo>
                  <a:pt x="315531" y="652056"/>
                </a:lnTo>
                <a:lnTo>
                  <a:pt x="315531" y="694169"/>
                </a:lnTo>
                <a:close/>
                <a:moveTo>
                  <a:pt x="0" y="694169"/>
                </a:moveTo>
                <a:lnTo>
                  <a:pt x="63106" y="694169"/>
                </a:lnTo>
                <a:lnTo>
                  <a:pt x="63106" y="652056"/>
                </a:lnTo>
                <a:lnTo>
                  <a:pt x="0" y="652056"/>
                </a:lnTo>
                <a:lnTo>
                  <a:pt x="0" y="694169"/>
                </a:lnTo>
                <a:close/>
                <a:moveTo>
                  <a:pt x="63106" y="525719"/>
                </a:moveTo>
                <a:lnTo>
                  <a:pt x="252425" y="525719"/>
                </a:lnTo>
                <a:lnTo>
                  <a:pt x="252425" y="483606"/>
                </a:lnTo>
                <a:lnTo>
                  <a:pt x="63106" y="483606"/>
                </a:lnTo>
                <a:lnTo>
                  <a:pt x="63106" y="525719"/>
                </a:lnTo>
                <a:close/>
                <a:moveTo>
                  <a:pt x="21035" y="609945"/>
                </a:moveTo>
                <a:lnTo>
                  <a:pt x="231390" y="609945"/>
                </a:lnTo>
                <a:lnTo>
                  <a:pt x="231390" y="567832"/>
                </a:lnTo>
                <a:lnTo>
                  <a:pt x="21035" y="567832"/>
                </a:lnTo>
                <a:lnTo>
                  <a:pt x="21035" y="609945"/>
                </a:lnTo>
                <a:close/>
                <a:moveTo>
                  <a:pt x="315531" y="525719"/>
                </a:moveTo>
                <a:lnTo>
                  <a:pt x="462779" y="525719"/>
                </a:lnTo>
                <a:lnTo>
                  <a:pt x="462779" y="483606"/>
                </a:lnTo>
                <a:lnTo>
                  <a:pt x="315531" y="483606"/>
                </a:lnTo>
                <a:lnTo>
                  <a:pt x="315531" y="525719"/>
                </a:lnTo>
                <a:close/>
                <a:moveTo>
                  <a:pt x="105177" y="694169"/>
                </a:moveTo>
                <a:lnTo>
                  <a:pt x="273460" y="694169"/>
                </a:lnTo>
                <a:lnTo>
                  <a:pt x="273460" y="652056"/>
                </a:lnTo>
                <a:lnTo>
                  <a:pt x="105177" y="652056"/>
                </a:lnTo>
                <a:lnTo>
                  <a:pt x="105177" y="694169"/>
                </a:lnTo>
                <a:close/>
              </a:path>
            </a:pathLst>
          </a:custGeom>
          <a:solidFill>
            <a:srgbClr val="FFFFFF"/>
          </a:solidFill>
          <a:ln w="209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Display"/>
              <a:ea typeface="+mn-ea"/>
              <a:cs typeface="+mn-cs"/>
            </a:endParaRPr>
          </a:p>
        </p:txBody>
      </p:sp>
      <p:grpSp>
        <p:nvGrpSpPr>
          <p:cNvPr id="96" name="Group 95">
            <a:extLst>
              <a:ext uri="{FF2B5EF4-FFF2-40B4-BE49-F238E27FC236}">
                <a16:creationId xmlns:a16="http://schemas.microsoft.com/office/drawing/2014/main" id="{99FDD51E-2EDC-474F-3986-B68DE585FBF5}"/>
              </a:ext>
            </a:extLst>
          </p:cNvPr>
          <p:cNvGrpSpPr/>
          <p:nvPr/>
        </p:nvGrpSpPr>
        <p:grpSpPr>
          <a:xfrm>
            <a:off x="5346177" y="391885"/>
            <a:ext cx="5776897" cy="5834955"/>
            <a:chOff x="5346177" y="391885"/>
            <a:chExt cx="5776897" cy="5834955"/>
          </a:xfrm>
        </p:grpSpPr>
        <p:sp>
          <p:nvSpPr>
            <p:cNvPr id="4" name="Rectangle 3">
              <a:extLst>
                <a:ext uri="{FF2B5EF4-FFF2-40B4-BE49-F238E27FC236}">
                  <a16:creationId xmlns:a16="http://schemas.microsoft.com/office/drawing/2014/main" id="{55C88007-CA3D-E0A3-E703-B590BB333825}"/>
                </a:ext>
              </a:extLst>
            </p:cNvPr>
            <p:cNvSpPr/>
            <p:nvPr/>
          </p:nvSpPr>
          <p:spPr>
            <a:xfrm>
              <a:off x="5346177" y="391885"/>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Capture</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Record activity </a:t>
              </a:r>
              <a:b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as CloudTrail events</a:t>
              </a:r>
              <a:endParaRPr kumimoji="0" lang="en-US" sz="24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89" name="Rectangle 88">
              <a:extLst>
                <a:ext uri="{FF2B5EF4-FFF2-40B4-BE49-F238E27FC236}">
                  <a16:creationId xmlns:a16="http://schemas.microsoft.com/office/drawing/2014/main" id="{576D7BA8-E472-71D1-CF7C-12977DB86818}"/>
                </a:ext>
              </a:extLst>
            </p:cNvPr>
            <p:cNvSpPr/>
            <p:nvPr/>
          </p:nvSpPr>
          <p:spPr>
            <a:xfrm>
              <a:off x="8365148" y="391885"/>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Store</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Retain event logs</a:t>
              </a:r>
              <a:endParaRPr kumimoji="0" lang="en-US" sz="24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90" name="Rectangle 89">
              <a:extLst>
                <a:ext uri="{FF2B5EF4-FFF2-40B4-BE49-F238E27FC236}">
                  <a16:creationId xmlns:a16="http://schemas.microsoft.com/office/drawing/2014/main" id="{1D74F71C-FD8E-A807-C006-56D034F21731}"/>
                </a:ext>
              </a:extLst>
            </p:cNvPr>
            <p:cNvSpPr/>
            <p:nvPr/>
          </p:nvSpPr>
          <p:spPr>
            <a:xfrm>
              <a:off x="5346177" y="3468914"/>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Act</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Trigger actions when important events </a:t>
              </a:r>
              <a:b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are detected</a:t>
              </a:r>
              <a:endParaRPr kumimoji="0" lang="en-US" sz="24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a:p>
              <a:pPr marL="0" marR="0" lvl="0" indent="0" algn="ctr" defTabSz="914362"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endParaRPr>
            </a:p>
          </p:txBody>
        </p:sp>
        <p:sp>
          <p:nvSpPr>
            <p:cNvPr id="91" name="Rectangle 90">
              <a:extLst>
                <a:ext uri="{FF2B5EF4-FFF2-40B4-BE49-F238E27FC236}">
                  <a16:creationId xmlns:a16="http://schemas.microsoft.com/office/drawing/2014/main" id="{E989F7D4-CE6B-6AE4-DB12-2C65E7A92EA4}"/>
                </a:ext>
              </a:extLst>
            </p:cNvPr>
            <p:cNvSpPr/>
            <p:nvPr/>
          </p:nvSpPr>
          <p:spPr>
            <a:xfrm>
              <a:off x="8365148" y="3468914"/>
              <a:ext cx="2757926" cy="2757926"/>
            </a:xfrm>
            <a:prstGeom prst="rect">
              <a:avLst/>
            </a:prstGeom>
            <a:solidFill>
              <a:srgbClr val="0C111A"/>
            </a:solidFill>
            <a:ln w="19050">
              <a:gradFill flip="none" rotWithShape="1">
                <a:gsLst>
                  <a:gs pos="0">
                    <a:schemeClr val="accent6"/>
                  </a:gs>
                  <a:gs pos="100000">
                    <a:schemeClr val="accent1"/>
                  </a:gs>
                </a:gsLst>
                <a:lin ang="0" scaled="1"/>
                <a:tileRect/>
              </a:gradFill>
            </a:ln>
          </p:spPr>
          <p:txBody>
            <a:bodyPr wrap="square" tIns="1554480" anchor="t" anchorCtr="0">
              <a:noAutofit/>
            </a:bodyPr>
            <a:lstStyle/>
            <a:p>
              <a:pPr marL="0" marR="0" lvl="0" indent="0" algn="ctr" defTabSz="91436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0073E5"/>
                  </a:solidFill>
                  <a:effectLst/>
                  <a:uLnTx/>
                  <a:uFillTx/>
                  <a:latin typeface="Amazon Ember Display"/>
                  <a:ea typeface="Amazon Ember Display" panose="020F0603020204020204" pitchFamily="34" charset="0"/>
                  <a:cs typeface="Amazon Ember Display" panose="020F0603020204020204" pitchFamily="34" charset="0"/>
                </a:rPr>
                <a:t>Review</a:t>
              </a:r>
              <a:br>
                <a:rPr kumimoji="0" lang="en-US" sz="2400" b="1"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Analyze findings </a:t>
              </a:r>
              <a:b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for recent and </a:t>
              </a:r>
              <a:b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br>
              <a:r>
                <a:rPr kumimoji="0" lang="en-US" sz="1800" b="0" i="0" u="none" strike="noStrike" kern="1200" cap="none" spc="0" normalizeH="0" baseline="0" noProof="0" dirty="0">
                  <a:ln w="3175">
                    <a:noFill/>
                  </a:ln>
                  <a:solidFill>
                    <a:srgbClr val="F1F3F3"/>
                  </a:solidFill>
                  <a:effectLst/>
                  <a:uLnTx/>
                  <a:uFillTx/>
                  <a:latin typeface="Amazon Ember Display"/>
                  <a:ea typeface="Amazon Ember Display" panose="020F0603020204020204" pitchFamily="34" charset="0"/>
                  <a:cs typeface="Amazon Ember Display" panose="020F0603020204020204" pitchFamily="34" charset="0"/>
                </a:rPr>
                <a:t>historical activity</a:t>
              </a:r>
            </a:p>
          </p:txBody>
        </p:sp>
        <p:grpSp>
          <p:nvGrpSpPr>
            <p:cNvPr id="93" name="Group 92">
              <a:extLst>
                <a:ext uri="{FF2B5EF4-FFF2-40B4-BE49-F238E27FC236}">
                  <a16:creationId xmlns:a16="http://schemas.microsoft.com/office/drawing/2014/main" id="{293A9D34-F8EA-2F03-D77A-BCD5C0E96421}"/>
                </a:ext>
              </a:extLst>
            </p:cNvPr>
            <p:cNvGrpSpPr/>
            <p:nvPr/>
          </p:nvGrpSpPr>
          <p:grpSpPr>
            <a:xfrm>
              <a:off x="6010479" y="631160"/>
              <a:ext cx="1411222" cy="1054650"/>
              <a:chOff x="5940610" y="507150"/>
              <a:chExt cx="1411222" cy="1054650"/>
            </a:xfrm>
          </p:grpSpPr>
          <p:sp>
            <p:nvSpPr>
              <p:cNvPr id="13" name="Freeform: Shape 12">
                <a:extLst>
                  <a:ext uri="{FF2B5EF4-FFF2-40B4-BE49-F238E27FC236}">
                    <a16:creationId xmlns:a16="http://schemas.microsoft.com/office/drawing/2014/main" id="{A8DBAFF3-FD4B-4214-A17E-82BC9952F2FD}"/>
                  </a:ext>
                </a:extLst>
              </p:cNvPr>
              <p:cNvSpPr/>
              <p:nvPr/>
            </p:nvSpPr>
            <p:spPr>
              <a:xfrm>
                <a:off x="6858895" y="1068863"/>
                <a:ext cx="492937" cy="492937"/>
              </a:xfrm>
              <a:custGeom>
                <a:avLst/>
                <a:gdLst>
                  <a:gd name="connsiteX0" fmla="*/ 23173 w 196325"/>
                  <a:gd name="connsiteY0" fmla="*/ 154164 h 196325"/>
                  <a:gd name="connsiteX1" fmla="*/ 27035 w 196325"/>
                  <a:gd name="connsiteY1" fmla="*/ 158669 h 196325"/>
                  <a:gd name="connsiteX2" fmla="*/ 30897 w 196325"/>
                  <a:gd name="connsiteY2" fmla="*/ 163175 h 196325"/>
                  <a:gd name="connsiteX3" fmla="*/ 34759 w 196325"/>
                  <a:gd name="connsiteY3" fmla="*/ 167681 h 196325"/>
                  <a:gd name="connsiteX4" fmla="*/ 60829 w 196325"/>
                  <a:gd name="connsiteY4" fmla="*/ 154164 h 196325"/>
                  <a:gd name="connsiteX5" fmla="*/ 79496 w 196325"/>
                  <a:gd name="connsiteY5" fmla="*/ 163497 h 196325"/>
                  <a:gd name="connsiteX6" fmla="*/ 84645 w 196325"/>
                  <a:gd name="connsiteY6" fmla="*/ 192463 h 196325"/>
                  <a:gd name="connsiteX7" fmla="*/ 90438 w 196325"/>
                  <a:gd name="connsiteY7" fmla="*/ 192785 h 196325"/>
                  <a:gd name="connsiteX8" fmla="*/ 96231 w 196325"/>
                  <a:gd name="connsiteY8" fmla="*/ 193107 h 196325"/>
                  <a:gd name="connsiteX9" fmla="*/ 102025 w 196325"/>
                  <a:gd name="connsiteY9" fmla="*/ 193429 h 196325"/>
                  <a:gd name="connsiteX10" fmla="*/ 111036 w 196325"/>
                  <a:gd name="connsiteY10" fmla="*/ 165428 h 196325"/>
                  <a:gd name="connsiteX11" fmla="*/ 130669 w 196325"/>
                  <a:gd name="connsiteY11" fmla="*/ 158669 h 196325"/>
                  <a:gd name="connsiteX12" fmla="*/ 154807 w 196325"/>
                  <a:gd name="connsiteY12" fmla="*/ 175405 h 196325"/>
                  <a:gd name="connsiteX13" fmla="*/ 159313 w 196325"/>
                  <a:gd name="connsiteY13" fmla="*/ 171543 h 196325"/>
                  <a:gd name="connsiteX14" fmla="*/ 163819 w 196325"/>
                  <a:gd name="connsiteY14" fmla="*/ 167681 h 196325"/>
                  <a:gd name="connsiteX15" fmla="*/ 168325 w 196325"/>
                  <a:gd name="connsiteY15" fmla="*/ 163819 h 196325"/>
                  <a:gd name="connsiteX16" fmla="*/ 154807 w 196325"/>
                  <a:gd name="connsiteY16" fmla="*/ 137749 h 196325"/>
                  <a:gd name="connsiteX17" fmla="*/ 164141 w 196325"/>
                  <a:gd name="connsiteY17" fmla="*/ 119082 h 196325"/>
                  <a:gd name="connsiteX18" fmla="*/ 193107 w 196325"/>
                  <a:gd name="connsiteY18" fmla="*/ 113933 h 196325"/>
                  <a:gd name="connsiteX19" fmla="*/ 193429 w 196325"/>
                  <a:gd name="connsiteY19" fmla="*/ 108140 h 196325"/>
                  <a:gd name="connsiteX20" fmla="*/ 193750 w 196325"/>
                  <a:gd name="connsiteY20" fmla="*/ 102347 h 196325"/>
                  <a:gd name="connsiteX21" fmla="*/ 194072 w 196325"/>
                  <a:gd name="connsiteY21" fmla="*/ 96553 h 196325"/>
                  <a:gd name="connsiteX22" fmla="*/ 166072 w 196325"/>
                  <a:gd name="connsiteY22" fmla="*/ 87542 h 196325"/>
                  <a:gd name="connsiteX23" fmla="*/ 159313 w 196325"/>
                  <a:gd name="connsiteY23" fmla="*/ 67909 h 196325"/>
                  <a:gd name="connsiteX24" fmla="*/ 176049 w 196325"/>
                  <a:gd name="connsiteY24" fmla="*/ 43771 h 196325"/>
                  <a:gd name="connsiteX25" fmla="*/ 172187 w 196325"/>
                  <a:gd name="connsiteY25" fmla="*/ 39265 h 196325"/>
                  <a:gd name="connsiteX26" fmla="*/ 168325 w 196325"/>
                  <a:gd name="connsiteY26" fmla="*/ 34759 h 196325"/>
                  <a:gd name="connsiteX27" fmla="*/ 164463 w 196325"/>
                  <a:gd name="connsiteY27" fmla="*/ 30253 h 196325"/>
                  <a:gd name="connsiteX28" fmla="*/ 138393 w 196325"/>
                  <a:gd name="connsiteY28" fmla="*/ 43771 h 196325"/>
                  <a:gd name="connsiteX29" fmla="*/ 119726 w 196325"/>
                  <a:gd name="connsiteY29" fmla="*/ 34437 h 196325"/>
                  <a:gd name="connsiteX30" fmla="*/ 114577 w 196325"/>
                  <a:gd name="connsiteY30" fmla="*/ 5793 h 196325"/>
                  <a:gd name="connsiteX31" fmla="*/ 108783 w 196325"/>
                  <a:gd name="connsiteY31" fmla="*/ 5471 h 196325"/>
                  <a:gd name="connsiteX32" fmla="*/ 102990 w 196325"/>
                  <a:gd name="connsiteY32" fmla="*/ 5150 h 196325"/>
                  <a:gd name="connsiteX33" fmla="*/ 97197 w 196325"/>
                  <a:gd name="connsiteY33" fmla="*/ 4828 h 196325"/>
                  <a:gd name="connsiteX34" fmla="*/ 88185 w 196325"/>
                  <a:gd name="connsiteY34" fmla="*/ 32506 h 196325"/>
                  <a:gd name="connsiteX35" fmla="*/ 68231 w 196325"/>
                  <a:gd name="connsiteY35" fmla="*/ 39265 h 196325"/>
                  <a:gd name="connsiteX36" fmla="*/ 44093 w 196325"/>
                  <a:gd name="connsiteY36" fmla="*/ 22529 h 196325"/>
                  <a:gd name="connsiteX37" fmla="*/ 39587 w 196325"/>
                  <a:gd name="connsiteY37" fmla="*/ 26391 h 196325"/>
                  <a:gd name="connsiteX38" fmla="*/ 35081 w 196325"/>
                  <a:gd name="connsiteY38" fmla="*/ 30253 h 196325"/>
                  <a:gd name="connsiteX39" fmla="*/ 30575 w 196325"/>
                  <a:gd name="connsiteY39" fmla="*/ 34116 h 196325"/>
                  <a:gd name="connsiteX40" fmla="*/ 43771 w 196325"/>
                  <a:gd name="connsiteY40" fmla="*/ 60185 h 196325"/>
                  <a:gd name="connsiteX41" fmla="*/ 34437 w 196325"/>
                  <a:gd name="connsiteY41" fmla="*/ 79174 h 196325"/>
                  <a:gd name="connsiteX42" fmla="*/ 5793 w 196325"/>
                  <a:gd name="connsiteY42" fmla="*/ 84323 h 196325"/>
                  <a:gd name="connsiteX43" fmla="*/ 5471 w 196325"/>
                  <a:gd name="connsiteY43" fmla="*/ 90116 h 196325"/>
                  <a:gd name="connsiteX44" fmla="*/ 5150 w 196325"/>
                  <a:gd name="connsiteY44" fmla="*/ 95910 h 196325"/>
                  <a:gd name="connsiteX45" fmla="*/ 4828 w 196325"/>
                  <a:gd name="connsiteY45" fmla="*/ 101703 h 196325"/>
                  <a:gd name="connsiteX46" fmla="*/ 32828 w 196325"/>
                  <a:gd name="connsiteY46" fmla="*/ 110715 h 196325"/>
                  <a:gd name="connsiteX47" fmla="*/ 39587 w 196325"/>
                  <a:gd name="connsiteY47" fmla="*/ 130669 h 196325"/>
                  <a:gd name="connsiteX48" fmla="*/ 23173 w 196325"/>
                  <a:gd name="connsiteY48" fmla="*/ 154164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3173" y="154164"/>
                    </a:moveTo>
                    <a:lnTo>
                      <a:pt x="27035" y="158669"/>
                    </a:lnTo>
                    <a:lnTo>
                      <a:pt x="30897" y="163175"/>
                    </a:lnTo>
                    <a:lnTo>
                      <a:pt x="34759" y="167681"/>
                    </a:lnTo>
                    <a:lnTo>
                      <a:pt x="60829" y="154164"/>
                    </a:lnTo>
                    <a:cubicBezTo>
                      <a:pt x="66622" y="158347"/>
                      <a:pt x="73059" y="161244"/>
                      <a:pt x="79496" y="163497"/>
                    </a:cubicBezTo>
                    <a:lnTo>
                      <a:pt x="84645" y="192463"/>
                    </a:lnTo>
                    <a:lnTo>
                      <a:pt x="90438" y="192785"/>
                    </a:lnTo>
                    <a:lnTo>
                      <a:pt x="96231" y="193107"/>
                    </a:lnTo>
                    <a:lnTo>
                      <a:pt x="102025" y="193429"/>
                    </a:lnTo>
                    <a:lnTo>
                      <a:pt x="111036" y="165428"/>
                    </a:lnTo>
                    <a:cubicBezTo>
                      <a:pt x="117795" y="164141"/>
                      <a:pt x="124554" y="161888"/>
                      <a:pt x="130669" y="158669"/>
                    </a:cubicBezTo>
                    <a:lnTo>
                      <a:pt x="154807" y="175405"/>
                    </a:lnTo>
                    <a:lnTo>
                      <a:pt x="159313" y="171543"/>
                    </a:lnTo>
                    <a:lnTo>
                      <a:pt x="163819" y="167681"/>
                    </a:lnTo>
                    <a:lnTo>
                      <a:pt x="168325" y="163819"/>
                    </a:lnTo>
                    <a:lnTo>
                      <a:pt x="154807" y="137749"/>
                    </a:lnTo>
                    <a:cubicBezTo>
                      <a:pt x="158991" y="131956"/>
                      <a:pt x="161888" y="125841"/>
                      <a:pt x="164141" y="119082"/>
                    </a:cubicBezTo>
                    <a:lnTo>
                      <a:pt x="193107" y="113933"/>
                    </a:lnTo>
                    <a:lnTo>
                      <a:pt x="193429" y="108140"/>
                    </a:lnTo>
                    <a:lnTo>
                      <a:pt x="193750" y="102347"/>
                    </a:lnTo>
                    <a:lnTo>
                      <a:pt x="194072" y="96553"/>
                    </a:lnTo>
                    <a:lnTo>
                      <a:pt x="166072" y="87542"/>
                    </a:lnTo>
                    <a:cubicBezTo>
                      <a:pt x="164784" y="80783"/>
                      <a:pt x="162853" y="74024"/>
                      <a:pt x="159313" y="67909"/>
                    </a:cubicBezTo>
                    <a:lnTo>
                      <a:pt x="176049" y="43771"/>
                    </a:lnTo>
                    <a:lnTo>
                      <a:pt x="172187" y="39265"/>
                    </a:lnTo>
                    <a:lnTo>
                      <a:pt x="168325" y="34759"/>
                    </a:lnTo>
                    <a:lnTo>
                      <a:pt x="164463" y="30253"/>
                    </a:lnTo>
                    <a:lnTo>
                      <a:pt x="138393" y="43771"/>
                    </a:lnTo>
                    <a:cubicBezTo>
                      <a:pt x="132600" y="39587"/>
                      <a:pt x="126163" y="36690"/>
                      <a:pt x="119726" y="34437"/>
                    </a:cubicBezTo>
                    <a:lnTo>
                      <a:pt x="114577" y="5793"/>
                    </a:lnTo>
                    <a:lnTo>
                      <a:pt x="108783" y="5471"/>
                    </a:lnTo>
                    <a:lnTo>
                      <a:pt x="102990" y="5150"/>
                    </a:lnTo>
                    <a:lnTo>
                      <a:pt x="97197" y="4828"/>
                    </a:lnTo>
                    <a:lnTo>
                      <a:pt x="88185" y="32506"/>
                    </a:lnTo>
                    <a:cubicBezTo>
                      <a:pt x="81427" y="33794"/>
                      <a:pt x="74668" y="36047"/>
                      <a:pt x="68231" y="39265"/>
                    </a:cubicBezTo>
                    <a:lnTo>
                      <a:pt x="44093" y="22529"/>
                    </a:lnTo>
                    <a:lnTo>
                      <a:pt x="39587" y="26391"/>
                    </a:lnTo>
                    <a:lnTo>
                      <a:pt x="35081" y="30253"/>
                    </a:lnTo>
                    <a:lnTo>
                      <a:pt x="30575" y="34116"/>
                    </a:lnTo>
                    <a:lnTo>
                      <a:pt x="43771" y="60185"/>
                    </a:lnTo>
                    <a:cubicBezTo>
                      <a:pt x="39587" y="65978"/>
                      <a:pt x="36690" y="72415"/>
                      <a:pt x="34437" y="79174"/>
                    </a:cubicBezTo>
                    <a:lnTo>
                      <a:pt x="5793" y="84323"/>
                    </a:lnTo>
                    <a:lnTo>
                      <a:pt x="5471" y="90116"/>
                    </a:lnTo>
                    <a:lnTo>
                      <a:pt x="5150" y="95910"/>
                    </a:lnTo>
                    <a:lnTo>
                      <a:pt x="4828" y="101703"/>
                    </a:lnTo>
                    <a:lnTo>
                      <a:pt x="32828" y="110715"/>
                    </a:lnTo>
                    <a:cubicBezTo>
                      <a:pt x="34115" y="117473"/>
                      <a:pt x="36368" y="124232"/>
                      <a:pt x="39587" y="130669"/>
                    </a:cubicBezTo>
                    <a:lnTo>
                      <a:pt x="23173" y="154164"/>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14" name="Freeform: Shape 13">
                <a:extLst>
                  <a:ext uri="{FF2B5EF4-FFF2-40B4-BE49-F238E27FC236}">
                    <a16:creationId xmlns:a16="http://schemas.microsoft.com/office/drawing/2014/main" id="{59F895DD-3FF6-44CD-8800-6809A7E7C512}"/>
                  </a:ext>
                </a:extLst>
              </p:cNvPr>
              <p:cNvSpPr/>
              <p:nvPr/>
            </p:nvSpPr>
            <p:spPr>
              <a:xfrm>
                <a:off x="7002735" y="1210280"/>
                <a:ext cx="210106" cy="210106"/>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15" name="Freeform: Shape 14">
                <a:extLst>
                  <a:ext uri="{FF2B5EF4-FFF2-40B4-BE49-F238E27FC236}">
                    <a16:creationId xmlns:a16="http://schemas.microsoft.com/office/drawing/2014/main" id="{53E56ABC-BA7A-4918-A22D-1C9543832DEE}"/>
                  </a:ext>
                </a:extLst>
              </p:cNvPr>
              <p:cNvSpPr/>
              <p:nvPr/>
            </p:nvSpPr>
            <p:spPr>
              <a:xfrm>
                <a:off x="6296461" y="866031"/>
                <a:ext cx="727284" cy="509099"/>
              </a:xfrm>
              <a:custGeom>
                <a:avLst/>
                <a:gdLst>
                  <a:gd name="connsiteX0" fmla="*/ 288051 w 289660"/>
                  <a:gd name="connsiteY0" fmla="*/ 93657 h 202762"/>
                  <a:gd name="connsiteX1" fmla="*/ 288051 w 289660"/>
                  <a:gd name="connsiteY1" fmla="*/ 12552 h 202762"/>
                  <a:gd name="connsiteX2" fmla="*/ 280327 w 289660"/>
                  <a:gd name="connsiteY2" fmla="*/ 4828 h 202762"/>
                  <a:gd name="connsiteX3" fmla="*/ 12552 w 289660"/>
                  <a:gd name="connsiteY3" fmla="*/ 4828 h 202762"/>
                  <a:gd name="connsiteX4" fmla="*/ 4828 w 289660"/>
                  <a:gd name="connsiteY4" fmla="*/ 12552 h 202762"/>
                  <a:gd name="connsiteX5" fmla="*/ 4828 w 289660"/>
                  <a:gd name="connsiteY5" fmla="*/ 190854 h 202762"/>
                  <a:gd name="connsiteX6" fmla="*/ 12552 w 289660"/>
                  <a:gd name="connsiteY6" fmla="*/ 198578 h 202762"/>
                  <a:gd name="connsiteX7" fmla="*/ 225613 w 289660"/>
                  <a:gd name="connsiteY7" fmla="*/ 198578 h 20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660" h="202762">
                    <a:moveTo>
                      <a:pt x="288051" y="93657"/>
                    </a:moveTo>
                    <a:lnTo>
                      <a:pt x="288051" y="12552"/>
                    </a:lnTo>
                    <a:cubicBezTo>
                      <a:pt x="288051" y="8046"/>
                      <a:pt x="284511" y="4828"/>
                      <a:pt x="280327" y="4828"/>
                    </a:cubicBezTo>
                    <a:lnTo>
                      <a:pt x="12552" y="4828"/>
                    </a:lnTo>
                    <a:cubicBezTo>
                      <a:pt x="8046" y="4828"/>
                      <a:pt x="4828" y="8368"/>
                      <a:pt x="4828" y="12552"/>
                    </a:cubicBezTo>
                    <a:lnTo>
                      <a:pt x="4828" y="190854"/>
                    </a:lnTo>
                    <a:cubicBezTo>
                      <a:pt x="4828" y="195360"/>
                      <a:pt x="8368" y="198578"/>
                      <a:pt x="12552" y="198578"/>
                    </a:cubicBezTo>
                    <a:lnTo>
                      <a:pt x="225613" y="198578"/>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16" name="Freeform: Shape 15">
                <a:extLst>
                  <a:ext uri="{FF2B5EF4-FFF2-40B4-BE49-F238E27FC236}">
                    <a16:creationId xmlns:a16="http://schemas.microsoft.com/office/drawing/2014/main" id="{B2071649-B8A4-4E89-A890-D16FD03F404D}"/>
                  </a:ext>
                </a:extLst>
              </p:cNvPr>
              <p:cNvSpPr/>
              <p:nvPr/>
            </p:nvSpPr>
            <p:spPr>
              <a:xfrm>
                <a:off x="6159087" y="1409880"/>
                <a:ext cx="743447" cy="88891"/>
              </a:xfrm>
              <a:custGeom>
                <a:avLst/>
                <a:gdLst>
                  <a:gd name="connsiteX0" fmla="*/ 291913 w 296096"/>
                  <a:gd name="connsiteY0" fmla="*/ 33472 h 35402"/>
                  <a:gd name="connsiteX1" fmla="*/ 28000 w 296096"/>
                  <a:gd name="connsiteY1" fmla="*/ 33472 h 35402"/>
                  <a:gd name="connsiteX2" fmla="*/ 4828 w 296096"/>
                  <a:gd name="connsiteY2" fmla="*/ 23495 h 35402"/>
                  <a:gd name="connsiteX3" fmla="*/ 4828 w 296096"/>
                  <a:gd name="connsiteY3" fmla="*/ 4828 h 35402"/>
                  <a:gd name="connsiteX4" fmla="*/ 42483 w 296096"/>
                  <a:gd name="connsiteY4" fmla="*/ 4828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096" h="35402">
                    <a:moveTo>
                      <a:pt x="291913" y="33472"/>
                    </a:moveTo>
                    <a:lnTo>
                      <a:pt x="28000" y="33472"/>
                    </a:lnTo>
                    <a:cubicBezTo>
                      <a:pt x="28000" y="33472"/>
                      <a:pt x="11265" y="33472"/>
                      <a:pt x="4828" y="23495"/>
                    </a:cubicBezTo>
                    <a:lnTo>
                      <a:pt x="4828" y="4828"/>
                    </a:lnTo>
                    <a:lnTo>
                      <a:pt x="42483" y="4828"/>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17" name="Freeform: Shape 16">
                <a:extLst>
                  <a:ext uri="{FF2B5EF4-FFF2-40B4-BE49-F238E27FC236}">
                    <a16:creationId xmlns:a16="http://schemas.microsoft.com/office/drawing/2014/main" id="{3C57ED52-246E-44D9-BD8A-17E3BAD28839}"/>
                  </a:ext>
                </a:extLst>
              </p:cNvPr>
              <p:cNvSpPr/>
              <p:nvPr/>
            </p:nvSpPr>
            <p:spPr>
              <a:xfrm>
                <a:off x="6244743" y="819970"/>
                <a:ext cx="832337" cy="606070"/>
              </a:xfrm>
              <a:custGeom>
                <a:avLst/>
                <a:gdLst>
                  <a:gd name="connsiteX0" fmla="*/ 327638 w 331499"/>
                  <a:gd name="connsiteY0" fmla="*/ 93335 h 241383"/>
                  <a:gd name="connsiteX1" fmla="*/ 327638 w 331499"/>
                  <a:gd name="connsiteY1" fmla="*/ 12552 h 241383"/>
                  <a:gd name="connsiteX2" fmla="*/ 319913 w 331499"/>
                  <a:gd name="connsiteY2" fmla="*/ 4828 h 241383"/>
                  <a:gd name="connsiteX3" fmla="*/ 12552 w 331499"/>
                  <a:gd name="connsiteY3" fmla="*/ 4828 h 241383"/>
                  <a:gd name="connsiteX4" fmla="*/ 4828 w 331499"/>
                  <a:gd name="connsiteY4" fmla="*/ 12552 h 241383"/>
                  <a:gd name="connsiteX5" fmla="*/ 4828 w 331499"/>
                  <a:gd name="connsiteY5" fmla="*/ 232050 h 241383"/>
                  <a:gd name="connsiteX6" fmla="*/ 12552 w 331499"/>
                  <a:gd name="connsiteY6" fmla="*/ 239774 h 241383"/>
                  <a:gd name="connsiteX7" fmla="*/ 255223 w 331499"/>
                  <a:gd name="connsiteY7" fmla="*/ 239774 h 241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41383">
                    <a:moveTo>
                      <a:pt x="327638" y="93335"/>
                    </a:moveTo>
                    <a:lnTo>
                      <a:pt x="327638" y="12552"/>
                    </a:lnTo>
                    <a:cubicBezTo>
                      <a:pt x="327638" y="8046"/>
                      <a:pt x="324097" y="4828"/>
                      <a:pt x="319913" y="4828"/>
                    </a:cubicBezTo>
                    <a:lnTo>
                      <a:pt x="12552" y="4828"/>
                    </a:lnTo>
                    <a:cubicBezTo>
                      <a:pt x="8046" y="4828"/>
                      <a:pt x="4828" y="8368"/>
                      <a:pt x="4828" y="12552"/>
                    </a:cubicBezTo>
                    <a:lnTo>
                      <a:pt x="4828" y="232050"/>
                    </a:lnTo>
                    <a:cubicBezTo>
                      <a:pt x="4828" y="236556"/>
                      <a:pt x="8368" y="239774"/>
                      <a:pt x="12552" y="239774"/>
                    </a:cubicBezTo>
                    <a:lnTo>
                      <a:pt x="255223" y="239774"/>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18" name="Freeform: Shape 17">
                <a:extLst>
                  <a:ext uri="{FF2B5EF4-FFF2-40B4-BE49-F238E27FC236}">
                    <a16:creationId xmlns:a16="http://schemas.microsoft.com/office/drawing/2014/main" id="{7F65E23C-4B7B-490A-9ABF-2914FFE41367}"/>
                  </a:ext>
                </a:extLst>
              </p:cNvPr>
              <p:cNvSpPr/>
              <p:nvPr/>
            </p:nvSpPr>
            <p:spPr>
              <a:xfrm>
                <a:off x="6288811" y="765104"/>
                <a:ext cx="72728" cy="72728"/>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19" name="Freeform: Shape 18">
                <a:extLst>
                  <a:ext uri="{FF2B5EF4-FFF2-40B4-BE49-F238E27FC236}">
                    <a16:creationId xmlns:a16="http://schemas.microsoft.com/office/drawing/2014/main" id="{8848C0C2-9AA5-41AB-9CAB-3A8FF12DCA40}"/>
                  </a:ext>
                </a:extLst>
              </p:cNvPr>
              <p:cNvSpPr/>
              <p:nvPr/>
            </p:nvSpPr>
            <p:spPr>
              <a:xfrm>
                <a:off x="6217195" y="665198"/>
                <a:ext cx="72728" cy="72728"/>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0" name="Freeform: Shape 19">
                <a:extLst>
                  <a:ext uri="{FF2B5EF4-FFF2-40B4-BE49-F238E27FC236}">
                    <a16:creationId xmlns:a16="http://schemas.microsoft.com/office/drawing/2014/main" id="{7B0B39AE-8ADC-4533-B61F-F062A211EE0B}"/>
                  </a:ext>
                </a:extLst>
              </p:cNvPr>
              <p:cNvSpPr/>
              <p:nvPr/>
            </p:nvSpPr>
            <p:spPr>
              <a:xfrm>
                <a:off x="6316380" y="556741"/>
                <a:ext cx="72728" cy="72728"/>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1" name="Freeform: Shape 20">
                <a:extLst>
                  <a:ext uri="{FF2B5EF4-FFF2-40B4-BE49-F238E27FC236}">
                    <a16:creationId xmlns:a16="http://schemas.microsoft.com/office/drawing/2014/main" id="{7DE18752-DA85-453E-AA42-41969C71B526}"/>
                  </a:ext>
                </a:extLst>
              </p:cNvPr>
              <p:cNvSpPr/>
              <p:nvPr/>
            </p:nvSpPr>
            <p:spPr>
              <a:xfrm>
                <a:off x="5940610" y="507150"/>
                <a:ext cx="72728" cy="72728"/>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2" name="Freeform: Shape 21">
                <a:extLst>
                  <a:ext uri="{FF2B5EF4-FFF2-40B4-BE49-F238E27FC236}">
                    <a16:creationId xmlns:a16="http://schemas.microsoft.com/office/drawing/2014/main" id="{16E7056E-04CB-4792-AF4E-DAA6A72A529F}"/>
                  </a:ext>
                </a:extLst>
              </p:cNvPr>
              <p:cNvSpPr/>
              <p:nvPr/>
            </p:nvSpPr>
            <p:spPr>
              <a:xfrm>
                <a:off x="6396262" y="722209"/>
                <a:ext cx="72728" cy="72728"/>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3" name="Freeform: Shape 22">
                <a:extLst>
                  <a:ext uri="{FF2B5EF4-FFF2-40B4-BE49-F238E27FC236}">
                    <a16:creationId xmlns:a16="http://schemas.microsoft.com/office/drawing/2014/main" id="{1D28063B-6AA4-44AC-B502-9D0C8C8D444E}"/>
                  </a:ext>
                </a:extLst>
              </p:cNvPr>
              <p:cNvSpPr/>
              <p:nvPr/>
            </p:nvSpPr>
            <p:spPr>
              <a:xfrm>
                <a:off x="6149777" y="775102"/>
                <a:ext cx="72728" cy="72728"/>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4" name="Freeform: Shape 23">
                <a:extLst>
                  <a:ext uri="{FF2B5EF4-FFF2-40B4-BE49-F238E27FC236}">
                    <a16:creationId xmlns:a16="http://schemas.microsoft.com/office/drawing/2014/main" id="{8D43EC21-B2D4-496E-9179-448DD316C3FC}"/>
                  </a:ext>
                </a:extLst>
              </p:cNvPr>
              <p:cNvSpPr/>
              <p:nvPr/>
            </p:nvSpPr>
            <p:spPr>
              <a:xfrm>
                <a:off x="6133592" y="940490"/>
                <a:ext cx="72728" cy="72728"/>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5" name="Freeform: Shape 24">
                <a:extLst>
                  <a:ext uri="{FF2B5EF4-FFF2-40B4-BE49-F238E27FC236}">
                    <a16:creationId xmlns:a16="http://schemas.microsoft.com/office/drawing/2014/main" id="{A8BA2EF8-7BE5-4355-BEAD-98C3FDA185B1}"/>
                  </a:ext>
                </a:extLst>
              </p:cNvPr>
              <p:cNvSpPr/>
              <p:nvPr/>
            </p:nvSpPr>
            <p:spPr>
              <a:xfrm>
                <a:off x="6024329" y="841305"/>
                <a:ext cx="72728" cy="72728"/>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6" name="Freeform: Shape 25">
                <a:extLst>
                  <a:ext uri="{FF2B5EF4-FFF2-40B4-BE49-F238E27FC236}">
                    <a16:creationId xmlns:a16="http://schemas.microsoft.com/office/drawing/2014/main" id="{7F30CC26-8DD2-4C5F-8364-79DECD1A7545}"/>
                  </a:ext>
                </a:extLst>
              </p:cNvPr>
              <p:cNvSpPr/>
              <p:nvPr/>
            </p:nvSpPr>
            <p:spPr>
              <a:xfrm>
                <a:off x="6082414" y="655414"/>
                <a:ext cx="72728" cy="72728"/>
              </a:xfrm>
              <a:custGeom>
                <a:avLst/>
                <a:gdLst>
                  <a:gd name="connsiteX0" fmla="*/ 25104 w 28966"/>
                  <a:gd name="connsiteY0" fmla="*/ 25104 h 28966"/>
                  <a:gd name="connsiteX1" fmla="*/ 4828 w 28966"/>
                  <a:gd name="connsiteY1" fmla="*/ 25104 h 28966"/>
                  <a:gd name="connsiteX2" fmla="*/ 4828 w 28966"/>
                  <a:gd name="connsiteY2" fmla="*/ 4828 h 28966"/>
                  <a:gd name="connsiteX3" fmla="*/ 25104 w 289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28966" h="28966">
                    <a:moveTo>
                      <a:pt x="25104" y="25104"/>
                    </a:moveTo>
                    <a:lnTo>
                      <a:pt x="4828" y="25104"/>
                    </a:lnTo>
                    <a:lnTo>
                      <a:pt x="4828" y="4828"/>
                    </a:lnTo>
                    <a:lnTo>
                      <a:pt x="25104" y="4828"/>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7" name="Freeform: Shape 26">
                <a:extLst>
                  <a:ext uri="{FF2B5EF4-FFF2-40B4-BE49-F238E27FC236}">
                    <a16:creationId xmlns:a16="http://schemas.microsoft.com/office/drawing/2014/main" id="{DCF53C49-2230-4B39-A555-8FD42F3BB09F}"/>
                  </a:ext>
                </a:extLst>
              </p:cNvPr>
              <p:cNvSpPr/>
              <p:nvPr/>
            </p:nvSpPr>
            <p:spPr>
              <a:xfrm>
                <a:off x="6447171" y="977145"/>
                <a:ext cx="202023" cy="24242"/>
              </a:xfrm>
              <a:custGeom>
                <a:avLst/>
                <a:gdLst>
                  <a:gd name="connsiteX0" fmla="*/ 2414 w 80461"/>
                  <a:gd name="connsiteY0" fmla="*/ 2414 h 9655"/>
                  <a:gd name="connsiteX1" fmla="*/ 78691 w 80461"/>
                  <a:gd name="connsiteY1" fmla="*/ 2414 h 9655"/>
                  <a:gd name="connsiteX2" fmla="*/ 78691 w 80461"/>
                  <a:gd name="connsiteY2" fmla="*/ 8207 h 9655"/>
                  <a:gd name="connsiteX3" fmla="*/ 2414 w 80461"/>
                  <a:gd name="connsiteY3" fmla="*/ 8207 h 9655"/>
                </a:gdLst>
                <a:ahLst/>
                <a:cxnLst>
                  <a:cxn ang="0">
                    <a:pos x="connsiteX0" y="connsiteY0"/>
                  </a:cxn>
                  <a:cxn ang="0">
                    <a:pos x="connsiteX1" y="connsiteY1"/>
                  </a:cxn>
                  <a:cxn ang="0">
                    <a:pos x="connsiteX2" y="connsiteY2"/>
                  </a:cxn>
                  <a:cxn ang="0">
                    <a:pos x="connsiteX3" y="connsiteY3"/>
                  </a:cxn>
                </a:cxnLst>
                <a:rect l="l" t="t" r="r" b="b"/>
                <a:pathLst>
                  <a:path w="80461" h="9655">
                    <a:moveTo>
                      <a:pt x="2414" y="2414"/>
                    </a:moveTo>
                    <a:lnTo>
                      <a:pt x="78691" y="2414"/>
                    </a:lnTo>
                    <a:lnTo>
                      <a:pt x="78691" y="8207"/>
                    </a:lnTo>
                    <a:lnTo>
                      <a:pt x="2414" y="8207"/>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8" name="Freeform: Shape 27">
                <a:extLst>
                  <a:ext uri="{FF2B5EF4-FFF2-40B4-BE49-F238E27FC236}">
                    <a16:creationId xmlns:a16="http://schemas.microsoft.com/office/drawing/2014/main" id="{B1374604-CF72-470B-B2C5-EADDFFE91E73}"/>
                  </a:ext>
                </a:extLst>
              </p:cNvPr>
              <p:cNvSpPr/>
              <p:nvPr/>
            </p:nvSpPr>
            <p:spPr>
              <a:xfrm>
                <a:off x="6658986" y="976640"/>
                <a:ext cx="145457" cy="24242"/>
              </a:xfrm>
              <a:custGeom>
                <a:avLst/>
                <a:gdLst>
                  <a:gd name="connsiteX0" fmla="*/ 57771 w 57932"/>
                  <a:gd name="connsiteY0" fmla="*/ 8207 h 9655"/>
                  <a:gd name="connsiteX1" fmla="*/ 2414 w 57932"/>
                  <a:gd name="connsiteY1" fmla="*/ 8207 h 9655"/>
                  <a:gd name="connsiteX2" fmla="*/ 2414 w 57932"/>
                  <a:gd name="connsiteY2" fmla="*/ 2414 h 9655"/>
                  <a:gd name="connsiteX3" fmla="*/ 57771 w 57932"/>
                  <a:gd name="connsiteY3" fmla="*/ 2414 h 9655"/>
                </a:gdLst>
                <a:ahLst/>
                <a:cxnLst>
                  <a:cxn ang="0">
                    <a:pos x="connsiteX0" y="connsiteY0"/>
                  </a:cxn>
                  <a:cxn ang="0">
                    <a:pos x="connsiteX1" y="connsiteY1"/>
                  </a:cxn>
                  <a:cxn ang="0">
                    <a:pos x="connsiteX2" y="connsiteY2"/>
                  </a:cxn>
                  <a:cxn ang="0">
                    <a:pos x="connsiteX3" y="connsiteY3"/>
                  </a:cxn>
                </a:cxnLst>
                <a:rect l="l" t="t" r="r" b="b"/>
                <a:pathLst>
                  <a:path w="57932" h="9655">
                    <a:moveTo>
                      <a:pt x="57771" y="8207"/>
                    </a:moveTo>
                    <a:lnTo>
                      <a:pt x="2414" y="8207"/>
                    </a:lnTo>
                    <a:lnTo>
                      <a:pt x="2414" y="2414"/>
                    </a:lnTo>
                    <a:lnTo>
                      <a:pt x="57771" y="2414"/>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29" name="Freeform: Shape 28">
                <a:extLst>
                  <a:ext uri="{FF2B5EF4-FFF2-40B4-BE49-F238E27FC236}">
                    <a16:creationId xmlns:a16="http://schemas.microsoft.com/office/drawing/2014/main" id="{86DB07E1-41DD-4A5C-A155-9277DA8231B4}"/>
                  </a:ext>
                </a:extLst>
              </p:cNvPr>
              <p:cNvSpPr/>
              <p:nvPr/>
            </p:nvSpPr>
            <p:spPr>
              <a:xfrm>
                <a:off x="6497274" y="1042600"/>
                <a:ext cx="266672" cy="24242"/>
              </a:xfrm>
              <a:custGeom>
                <a:avLst/>
                <a:gdLst>
                  <a:gd name="connsiteX0" fmla="*/ 2414 w 106208"/>
                  <a:gd name="connsiteY0" fmla="*/ 2414 h 9655"/>
                  <a:gd name="connsiteX1" fmla="*/ 104760 w 106208"/>
                  <a:gd name="connsiteY1" fmla="*/ 2414 h 9655"/>
                  <a:gd name="connsiteX2" fmla="*/ 104760 w 106208"/>
                  <a:gd name="connsiteY2" fmla="*/ 8207 h 9655"/>
                  <a:gd name="connsiteX3" fmla="*/ 2414 w 106208"/>
                  <a:gd name="connsiteY3" fmla="*/ 8207 h 9655"/>
                </a:gdLst>
                <a:ahLst/>
                <a:cxnLst>
                  <a:cxn ang="0">
                    <a:pos x="connsiteX0" y="connsiteY0"/>
                  </a:cxn>
                  <a:cxn ang="0">
                    <a:pos x="connsiteX1" y="connsiteY1"/>
                  </a:cxn>
                  <a:cxn ang="0">
                    <a:pos x="connsiteX2" y="connsiteY2"/>
                  </a:cxn>
                  <a:cxn ang="0">
                    <a:pos x="connsiteX3" y="connsiteY3"/>
                  </a:cxn>
                </a:cxnLst>
                <a:rect l="l" t="t" r="r" b="b"/>
                <a:pathLst>
                  <a:path w="106208" h="9655">
                    <a:moveTo>
                      <a:pt x="2414" y="2414"/>
                    </a:moveTo>
                    <a:lnTo>
                      <a:pt x="104760" y="2414"/>
                    </a:lnTo>
                    <a:lnTo>
                      <a:pt x="104760" y="8207"/>
                    </a:lnTo>
                    <a:lnTo>
                      <a:pt x="2414" y="8207"/>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0" name="Freeform: Shape 29">
                <a:extLst>
                  <a:ext uri="{FF2B5EF4-FFF2-40B4-BE49-F238E27FC236}">
                    <a16:creationId xmlns:a16="http://schemas.microsoft.com/office/drawing/2014/main" id="{5DB5E121-D19B-4428-972F-B8E93AF2BE18}"/>
                  </a:ext>
                </a:extLst>
              </p:cNvPr>
              <p:cNvSpPr/>
              <p:nvPr/>
            </p:nvSpPr>
            <p:spPr>
              <a:xfrm>
                <a:off x="6859880" y="1043273"/>
                <a:ext cx="88891" cy="24242"/>
              </a:xfrm>
              <a:custGeom>
                <a:avLst/>
                <a:gdLst>
                  <a:gd name="connsiteX0" fmla="*/ 33955 w 35402"/>
                  <a:gd name="connsiteY0" fmla="*/ 8207 h 9655"/>
                  <a:gd name="connsiteX1" fmla="*/ 2414 w 35402"/>
                  <a:gd name="connsiteY1" fmla="*/ 8207 h 9655"/>
                  <a:gd name="connsiteX2" fmla="*/ 2414 w 35402"/>
                  <a:gd name="connsiteY2" fmla="*/ 2414 h 9655"/>
                  <a:gd name="connsiteX3" fmla="*/ 33955 w 35402"/>
                  <a:gd name="connsiteY3" fmla="*/ 2414 h 9655"/>
                </a:gdLst>
                <a:ahLst/>
                <a:cxnLst>
                  <a:cxn ang="0">
                    <a:pos x="connsiteX0" y="connsiteY0"/>
                  </a:cxn>
                  <a:cxn ang="0">
                    <a:pos x="connsiteX1" y="connsiteY1"/>
                  </a:cxn>
                  <a:cxn ang="0">
                    <a:pos x="connsiteX2" y="connsiteY2"/>
                  </a:cxn>
                  <a:cxn ang="0">
                    <a:pos x="connsiteX3" y="connsiteY3"/>
                  </a:cxn>
                </a:cxnLst>
                <a:rect l="l" t="t" r="r" b="b"/>
                <a:pathLst>
                  <a:path w="35402" h="9655">
                    <a:moveTo>
                      <a:pt x="33955" y="8207"/>
                    </a:moveTo>
                    <a:lnTo>
                      <a:pt x="2414" y="8207"/>
                    </a:lnTo>
                    <a:lnTo>
                      <a:pt x="2414" y="2414"/>
                    </a:lnTo>
                    <a:lnTo>
                      <a:pt x="33955" y="2414"/>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1" name="Freeform: Shape 30">
                <a:extLst>
                  <a:ext uri="{FF2B5EF4-FFF2-40B4-BE49-F238E27FC236}">
                    <a16:creationId xmlns:a16="http://schemas.microsoft.com/office/drawing/2014/main" id="{6325A791-7514-4006-A07B-351EBE10F01E}"/>
                  </a:ext>
                </a:extLst>
              </p:cNvPr>
              <p:cNvSpPr/>
              <p:nvPr/>
            </p:nvSpPr>
            <p:spPr>
              <a:xfrm>
                <a:off x="6765561" y="1042600"/>
                <a:ext cx="88891" cy="24242"/>
              </a:xfrm>
              <a:custGeom>
                <a:avLst/>
                <a:gdLst>
                  <a:gd name="connsiteX0" fmla="*/ 2414 w 35402"/>
                  <a:gd name="connsiteY0" fmla="*/ 2414 h 9655"/>
                  <a:gd name="connsiteX1" fmla="*/ 34598 w 35402"/>
                  <a:gd name="connsiteY1" fmla="*/ 2414 h 9655"/>
                  <a:gd name="connsiteX2" fmla="*/ 34598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598" y="2414"/>
                    </a:lnTo>
                    <a:lnTo>
                      <a:pt x="34598" y="8207"/>
                    </a:lnTo>
                    <a:lnTo>
                      <a:pt x="2414" y="8207"/>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2" name="Freeform: Shape 31">
                <a:extLst>
                  <a:ext uri="{FF2B5EF4-FFF2-40B4-BE49-F238E27FC236}">
                    <a16:creationId xmlns:a16="http://schemas.microsoft.com/office/drawing/2014/main" id="{F74EB3BF-26E5-4CE4-BFFC-40A276F6EC19}"/>
                  </a:ext>
                </a:extLst>
              </p:cNvPr>
              <p:cNvSpPr/>
              <p:nvPr/>
            </p:nvSpPr>
            <p:spPr>
              <a:xfrm>
                <a:off x="6582931" y="1108863"/>
                <a:ext cx="234347" cy="24242"/>
              </a:xfrm>
              <a:custGeom>
                <a:avLst/>
                <a:gdLst>
                  <a:gd name="connsiteX0" fmla="*/ 2414 w 93334"/>
                  <a:gd name="connsiteY0" fmla="*/ 2414 h 9655"/>
                  <a:gd name="connsiteX1" fmla="*/ 92208 w 93334"/>
                  <a:gd name="connsiteY1" fmla="*/ 2414 h 9655"/>
                  <a:gd name="connsiteX2" fmla="*/ 92208 w 93334"/>
                  <a:gd name="connsiteY2" fmla="*/ 8207 h 9655"/>
                  <a:gd name="connsiteX3" fmla="*/ 2414 w 93334"/>
                  <a:gd name="connsiteY3" fmla="*/ 8207 h 9655"/>
                </a:gdLst>
                <a:ahLst/>
                <a:cxnLst>
                  <a:cxn ang="0">
                    <a:pos x="connsiteX0" y="connsiteY0"/>
                  </a:cxn>
                  <a:cxn ang="0">
                    <a:pos x="connsiteX1" y="connsiteY1"/>
                  </a:cxn>
                  <a:cxn ang="0">
                    <a:pos x="connsiteX2" y="connsiteY2"/>
                  </a:cxn>
                  <a:cxn ang="0">
                    <a:pos x="connsiteX3" y="connsiteY3"/>
                  </a:cxn>
                </a:cxnLst>
                <a:rect l="l" t="t" r="r" b="b"/>
                <a:pathLst>
                  <a:path w="93334" h="9655">
                    <a:moveTo>
                      <a:pt x="2414" y="2414"/>
                    </a:moveTo>
                    <a:lnTo>
                      <a:pt x="92208" y="2414"/>
                    </a:lnTo>
                    <a:lnTo>
                      <a:pt x="92208" y="8207"/>
                    </a:lnTo>
                    <a:lnTo>
                      <a:pt x="2414" y="8207"/>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3" name="Freeform: Shape 32">
                <a:extLst>
                  <a:ext uri="{FF2B5EF4-FFF2-40B4-BE49-F238E27FC236}">
                    <a16:creationId xmlns:a16="http://schemas.microsoft.com/office/drawing/2014/main" id="{96461816-9A66-4D50-827E-79D01D955278}"/>
                  </a:ext>
                </a:extLst>
              </p:cNvPr>
              <p:cNvSpPr/>
              <p:nvPr/>
            </p:nvSpPr>
            <p:spPr>
              <a:xfrm>
                <a:off x="6521017" y="1109091"/>
                <a:ext cx="56566" cy="24242"/>
              </a:xfrm>
              <a:custGeom>
                <a:avLst/>
                <a:gdLst>
                  <a:gd name="connsiteX0" fmla="*/ 21081 w 22529"/>
                  <a:gd name="connsiteY0" fmla="*/ 8207 h 9655"/>
                  <a:gd name="connsiteX1" fmla="*/ 2414 w 22529"/>
                  <a:gd name="connsiteY1" fmla="*/ 8207 h 9655"/>
                  <a:gd name="connsiteX2" fmla="*/ 2414 w 22529"/>
                  <a:gd name="connsiteY2" fmla="*/ 2414 h 9655"/>
                  <a:gd name="connsiteX3" fmla="*/ 21081 w 22529"/>
                  <a:gd name="connsiteY3" fmla="*/ 2414 h 9655"/>
                </a:gdLst>
                <a:ahLst/>
                <a:cxnLst>
                  <a:cxn ang="0">
                    <a:pos x="connsiteX0" y="connsiteY0"/>
                  </a:cxn>
                  <a:cxn ang="0">
                    <a:pos x="connsiteX1" y="connsiteY1"/>
                  </a:cxn>
                  <a:cxn ang="0">
                    <a:pos x="connsiteX2" y="connsiteY2"/>
                  </a:cxn>
                  <a:cxn ang="0">
                    <a:pos x="connsiteX3" y="connsiteY3"/>
                  </a:cxn>
                </a:cxnLst>
                <a:rect l="l" t="t" r="r" b="b"/>
                <a:pathLst>
                  <a:path w="22529" h="9655">
                    <a:moveTo>
                      <a:pt x="21081" y="8207"/>
                    </a:moveTo>
                    <a:lnTo>
                      <a:pt x="2414" y="8207"/>
                    </a:lnTo>
                    <a:lnTo>
                      <a:pt x="2414" y="2414"/>
                    </a:lnTo>
                    <a:lnTo>
                      <a:pt x="21081" y="2414"/>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4" name="Freeform: Shape 33">
                <a:extLst>
                  <a:ext uri="{FF2B5EF4-FFF2-40B4-BE49-F238E27FC236}">
                    <a16:creationId xmlns:a16="http://schemas.microsoft.com/office/drawing/2014/main" id="{74C07FA9-B7CB-4AD8-9B8D-5C20EFEDF8AB}"/>
                  </a:ext>
                </a:extLst>
              </p:cNvPr>
              <p:cNvSpPr/>
              <p:nvPr/>
            </p:nvSpPr>
            <p:spPr>
              <a:xfrm>
                <a:off x="6447171" y="1159775"/>
                <a:ext cx="161619" cy="24242"/>
              </a:xfrm>
              <a:custGeom>
                <a:avLst/>
                <a:gdLst>
                  <a:gd name="connsiteX0" fmla="*/ 2414 w 64368"/>
                  <a:gd name="connsiteY0" fmla="*/ 2414 h 9655"/>
                  <a:gd name="connsiteX1" fmla="*/ 63564 w 64368"/>
                  <a:gd name="connsiteY1" fmla="*/ 2414 h 9655"/>
                  <a:gd name="connsiteX2" fmla="*/ 63564 w 64368"/>
                  <a:gd name="connsiteY2" fmla="*/ 8207 h 9655"/>
                  <a:gd name="connsiteX3" fmla="*/ 2414 w 64368"/>
                  <a:gd name="connsiteY3" fmla="*/ 8207 h 9655"/>
                </a:gdLst>
                <a:ahLst/>
                <a:cxnLst>
                  <a:cxn ang="0">
                    <a:pos x="connsiteX0" y="connsiteY0"/>
                  </a:cxn>
                  <a:cxn ang="0">
                    <a:pos x="connsiteX1" y="connsiteY1"/>
                  </a:cxn>
                  <a:cxn ang="0">
                    <a:pos x="connsiteX2" y="connsiteY2"/>
                  </a:cxn>
                  <a:cxn ang="0">
                    <a:pos x="connsiteX3" y="connsiteY3"/>
                  </a:cxn>
                </a:cxnLst>
                <a:rect l="l" t="t" r="r" b="b"/>
                <a:pathLst>
                  <a:path w="64368" h="9655">
                    <a:moveTo>
                      <a:pt x="2414" y="2414"/>
                    </a:moveTo>
                    <a:lnTo>
                      <a:pt x="63564" y="2414"/>
                    </a:lnTo>
                    <a:lnTo>
                      <a:pt x="63564" y="8207"/>
                    </a:lnTo>
                    <a:lnTo>
                      <a:pt x="2414" y="8207"/>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5" name="Freeform: Shape 34">
                <a:extLst>
                  <a:ext uri="{FF2B5EF4-FFF2-40B4-BE49-F238E27FC236}">
                    <a16:creationId xmlns:a16="http://schemas.microsoft.com/office/drawing/2014/main" id="{AF61F5C2-25DC-4F83-A0C4-11EEC4AE4505}"/>
                  </a:ext>
                </a:extLst>
              </p:cNvPr>
              <p:cNvSpPr/>
              <p:nvPr/>
            </p:nvSpPr>
            <p:spPr>
              <a:xfrm>
                <a:off x="6612832" y="1159775"/>
                <a:ext cx="64649" cy="24242"/>
              </a:xfrm>
              <a:custGeom>
                <a:avLst/>
                <a:gdLst>
                  <a:gd name="connsiteX0" fmla="*/ 2414 w 25747"/>
                  <a:gd name="connsiteY0" fmla="*/ 2414 h 9655"/>
                  <a:gd name="connsiteX1" fmla="*/ 23334 w 25747"/>
                  <a:gd name="connsiteY1" fmla="*/ 2414 h 9655"/>
                  <a:gd name="connsiteX2" fmla="*/ 23334 w 25747"/>
                  <a:gd name="connsiteY2" fmla="*/ 8207 h 9655"/>
                  <a:gd name="connsiteX3" fmla="*/ 2414 w 25747"/>
                  <a:gd name="connsiteY3" fmla="*/ 8207 h 9655"/>
                </a:gdLst>
                <a:ahLst/>
                <a:cxnLst>
                  <a:cxn ang="0">
                    <a:pos x="connsiteX0" y="connsiteY0"/>
                  </a:cxn>
                  <a:cxn ang="0">
                    <a:pos x="connsiteX1" y="connsiteY1"/>
                  </a:cxn>
                  <a:cxn ang="0">
                    <a:pos x="connsiteX2" y="connsiteY2"/>
                  </a:cxn>
                  <a:cxn ang="0">
                    <a:pos x="connsiteX3" y="connsiteY3"/>
                  </a:cxn>
                </a:cxnLst>
                <a:rect l="l" t="t" r="r" b="b"/>
                <a:pathLst>
                  <a:path w="25747" h="9655">
                    <a:moveTo>
                      <a:pt x="2414" y="2414"/>
                    </a:moveTo>
                    <a:lnTo>
                      <a:pt x="23334" y="2414"/>
                    </a:lnTo>
                    <a:lnTo>
                      <a:pt x="23334" y="8207"/>
                    </a:lnTo>
                    <a:lnTo>
                      <a:pt x="2414" y="8207"/>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6" name="Freeform: Shape 35">
                <a:extLst>
                  <a:ext uri="{FF2B5EF4-FFF2-40B4-BE49-F238E27FC236}">
                    <a16:creationId xmlns:a16="http://schemas.microsoft.com/office/drawing/2014/main" id="{8011321C-AE11-42CC-BFC1-1AA273672004}"/>
                  </a:ext>
                </a:extLst>
              </p:cNvPr>
              <p:cNvSpPr/>
              <p:nvPr/>
            </p:nvSpPr>
            <p:spPr>
              <a:xfrm>
                <a:off x="6679904" y="1159775"/>
                <a:ext cx="218185" cy="24242"/>
              </a:xfrm>
              <a:custGeom>
                <a:avLst/>
                <a:gdLst>
                  <a:gd name="connsiteX0" fmla="*/ 2414 w 86898"/>
                  <a:gd name="connsiteY0" fmla="*/ 2414 h 9655"/>
                  <a:gd name="connsiteX1" fmla="*/ 86093 w 86898"/>
                  <a:gd name="connsiteY1" fmla="*/ 2414 h 9655"/>
                  <a:gd name="connsiteX2" fmla="*/ 86093 w 86898"/>
                  <a:gd name="connsiteY2" fmla="*/ 8207 h 9655"/>
                  <a:gd name="connsiteX3" fmla="*/ 2414 w 86898"/>
                  <a:gd name="connsiteY3" fmla="*/ 8207 h 9655"/>
                </a:gdLst>
                <a:ahLst/>
                <a:cxnLst>
                  <a:cxn ang="0">
                    <a:pos x="connsiteX0" y="connsiteY0"/>
                  </a:cxn>
                  <a:cxn ang="0">
                    <a:pos x="connsiteX1" y="connsiteY1"/>
                  </a:cxn>
                  <a:cxn ang="0">
                    <a:pos x="connsiteX2" y="connsiteY2"/>
                  </a:cxn>
                  <a:cxn ang="0">
                    <a:pos x="connsiteX3" y="connsiteY3"/>
                  </a:cxn>
                </a:cxnLst>
                <a:rect l="l" t="t" r="r" b="b"/>
                <a:pathLst>
                  <a:path w="86898" h="9655">
                    <a:moveTo>
                      <a:pt x="2414" y="2414"/>
                    </a:moveTo>
                    <a:lnTo>
                      <a:pt x="86093" y="2414"/>
                    </a:lnTo>
                    <a:lnTo>
                      <a:pt x="86093" y="8207"/>
                    </a:lnTo>
                    <a:lnTo>
                      <a:pt x="2414" y="8207"/>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7" name="Freeform: Shape 36">
                <a:extLst>
                  <a:ext uri="{FF2B5EF4-FFF2-40B4-BE49-F238E27FC236}">
                    <a16:creationId xmlns:a16="http://schemas.microsoft.com/office/drawing/2014/main" id="{EEC06E45-1DF6-46F7-92A2-65056E92A573}"/>
                  </a:ext>
                </a:extLst>
              </p:cNvPr>
              <p:cNvSpPr/>
              <p:nvPr/>
            </p:nvSpPr>
            <p:spPr>
              <a:xfrm>
                <a:off x="6497274" y="1226038"/>
                <a:ext cx="88891" cy="24242"/>
              </a:xfrm>
              <a:custGeom>
                <a:avLst/>
                <a:gdLst>
                  <a:gd name="connsiteX0" fmla="*/ 2414 w 35402"/>
                  <a:gd name="connsiteY0" fmla="*/ 2414 h 9655"/>
                  <a:gd name="connsiteX1" fmla="*/ 34276 w 35402"/>
                  <a:gd name="connsiteY1" fmla="*/ 2414 h 9655"/>
                  <a:gd name="connsiteX2" fmla="*/ 34276 w 35402"/>
                  <a:gd name="connsiteY2" fmla="*/ 8207 h 9655"/>
                  <a:gd name="connsiteX3" fmla="*/ 2414 w 35402"/>
                  <a:gd name="connsiteY3" fmla="*/ 8207 h 9655"/>
                </a:gdLst>
                <a:ahLst/>
                <a:cxnLst>
                  <a:cxn ang="0">
                    <a:pos x="connsiteX0" y="connsiteY0"/>
                  </a:cxn>
                  <a:cxn ang="0">
                    <a:pos x="connsiteX1" y="connsiteY1"/>
                  </a:cxn>
                  <a:cxn ang="0">
                    <a:pos x="connsiteX2" y="connsiteY2"/>
                  </a:cxn>
                  <a:cxn ang="0">
                    <a:pos x="connsiteX3" y="connsiteY3"/>
                  </a:cxn>
                </a:cxnLst>
                <a:rect l="l" t="t" r="r" b="b"/>
                <a:pathLst>
                  <a:path w="35402" h="9655">
                    <a:moveTo>
                      <a:pt x="2414" y="2414"/>
                    </a:moveTo>
                    <a:lnTo>
                      <a:pt x="34276" y="2414"/>
                    </a:lnTo>
                    <a:lnTo>
                      <a:pt x="34276" y="8207"/>
                    </a:lnTo>
                    <a:lnTo>
                      <a:pt x="2414" y="8207"/>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8" name="Freeform: Shape 37">
                <a:extLst>
                  <a:ext uri="{FF2B5EF4-FFF2-40B4-BE49-F238E27FC236}">
                    <a16:creationId xmlns:a16="http://schemas.microsoft.com/office/drawing/2014/main" id="{469526F5-B476-483D-A3A1-D48C54646C95}"/>
                  </a:ext>
                </a:extLst>
              </p:cNvPr>
              <p:cNvSpPr/>
              <p:nvPr/>
            </p:nvSpPr>
            <p:spPr>
              <a:xfrm>
                <a:off x="6600738" y="1226269"/>
                <a:ext cx="193943" cy="24242"/>
              </a:xfrm>
              <a:custGeom>
                <a:avLst/>
                <a:gdLst>
                  <a:gd name="connsiteX0" fmla="*/ 77725 w 77242"/>
                  <a:gd name="connsiteY0" fmla="*/ 8207 h 9655"/>
                  <a:gd name="connsiteX1" fmla="*/ 2414 w 77242"/>
                  <a:gd name="connsiteY1" fmla="*/ 8207 h 9655"/>
                  <a:gd name="connsiteX2" fmla="*/ 2414 w 77242"/>
                  <a:gd name="connsiteY2" fmla="*/ 2414 h 9655"/>
                  <a:gd name="connsiteX3" fmla="*/ 77725 w 77242"/>
                  <a:gd name="connsiteY3" fmla="*/ 2414 h 9655"/>
                </a:gdLst>
                <a:ahLst/>
                <a:cxnLst>
                  <a:cxn ang="0">
                    <a:pos x="connsiteX0" y="connsiteY0"/>
                  </a:cxn>
                  <a:cxn ang="0">
                    <a:pos x="connsiteX1" y="connsiteY1"/>
                  </a:cxn>
                  <a:cxn ang="0">
                    <a:pos x="connsiteX2" y="connsiteY2"/>
                  </a:cxn>
                  <a:cxn ang="0">
                    <a:pos x="connsiteX3" y="connsiteY3"/>
                  </a:cxn>
                </a:cxnLst>
                <a:rect l="l" t="t" r="r" b="b"/>
                <a:pathLst>
                  <a:path w="77242" h="9655">
                    <a:moveTo>
                      <a:pt x="77725" y="8207"/>
                    </a:moveTo>
                    <a:lnTo>
                      <a:pt x="2414" y="8207"/>
                    </a:lnTo>
                    <a:lnTo>
                      <a:pt x="2414" y="2414"/>
                    </a:lnTo>
                    <a:lnTo>
                      <a:pt x="77725" y="2414"/>
                    </a:ln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39" name="Freeform: Shape 38">
                <a:extLst>
                  <a:ext uri="{FF2B5EF4-FFF2-40B4-BE49-F238E27FC236}">
                    <a16:creationId xmlns:a16="http://schemas.microsoft.com/office/drawing/2014/main" id="{713E54EE-011B-42EA-A349-AF62AC69DADF}"/>
                  </a:ext>
                </a:extLst>
              </p:cNvPr>
              <p:cNvSpPr/>
              <p:nvPr/>
            </p:nvSpPr>
            <p:spPr>
              <a:xfrm>
                <a:off x="6379291" y="931893"/>
                <a:ext cx="32324" cy="3232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40" name="Freeform: Shape 39">
                <a:extLst>
                  <a:ext uri="{FF2B5EF4-FFF2-40B4-BE49-F238E27FC236}">
                    <a16:creationId xmlns:a16="http://schemas.microsoft.com/office/drawing/2014/main" id="{B287791B-06B3-42BB-B962-16D38E659D18}"/>
                  </a:ext>
                </a:extLst>
              </p:cNvPr>
              <p:cNvSpPr/>
              <p:nvPr/>
            </p:nvSpPr>
            <p:spPr>
              <a:xfrm>
                <a:off x="6379291" y="987650"/>
                <a:ext cx="32324" cy="3232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41" name="Freeform: Shape 40">
                <a:extLst>
                  <a:ext uri="{FF2B5EF4-FFF2-40B4-BE49-F238E27FC236}">
                    <a16:creationId xmlns:a16="http://schemas.microsoft.com/office/drawing/2014/main" id="{BD8AF4C2-500B-47BF-A913-387C4F223A91}"/>
                  </a:ext>
                </a:extLst>
              </p:cNvPr>
              <p:cNvSpPr/>
              <p:nvPr/>
            </p:nvSpPr>
            <p:spPr>
              <a:xfrm>
                <a:off x="6379291" y="1043408"/>
                <a:ext cx="32324" cy="3232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42" name="Freeform: Shape 41">
                <a:extLst>
                  <a:ext uri="{FF2B5EF4-FFF2-40B4-BE49-F238E27FC236}">
                    <a16:creationId xmlns:a16="http://schemas.microsoft.com/office/drawing/2014/main" id="{3056435A-2F93-4FEB-B967-4033256E858E}"/>
                  </a:ext>
                </a:extLst>
              </p:cNvPr>
              <p:cNvSpPr/>
              <p:nvPr/>
            </p:nvSpPr>
            <p:spPr>
              <a:xfrm>
                <a:off x="6379291" y="1099975"/>
                <a:ext cx="32324" cy="3232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43" name="Freeform: Shape 42">
                <a:extLst>
                  <a:ext uri="{FF2B5EF4-FFF2-40B4-BE49-F238E27FC236}">
                    <a16:creationId xmlns:a16="http://schemas.microsoft.com/office/drawing/2014/main" id="{99D6CAE5-E9E1-4AB0-9AEE-EF679BC0D5FB}"/>
                  </a:ext>
                </a:extLst>
              </p:cNvPr>
              <p:cNvSpPr/>
              <p:nvPr/>
            </p:nvSpPr>
            <p:spPr>
              <a:xfrm>
                <a:off x="6379291" y="1155732"/>
                <a:ext cx="32324" cy="3232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173"/>
                      <a:pt x="9173" y="10782"/>
                      <a:pt x="7563" y="10782"/>
                    </a:cubicBezTo>
                    <a:close/>
                  </a:path>
                </a:pathLst>
              </a:custGeom>
              <a:solidFill>
                <a:schemeClr val="tx1"/>
              </a:solid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44" name="Freeform: Shape 43">
                <a:extLst>
                  <a:ext uri="{FF2B5EF4-FFF2-40B4-BE49-F238E27FC236}">
                    <a16:creationId xmlns:a16="http://schemas.microsoft.com/office/drawing/2014/main" id="{D4C1157C-2B7E-4FAB-B22D-93FD13F79A9F}"/>
                  </a:ext>
                </a:extLst>
              </p:cNvPr>
              <p:cNvSpPr/>
              <p:nvPr/>
            </p:nvSpPr>
            <p:spPr>
              <a:xfrm>
                <a:off x="6379291" y="1211493"/>
                <a:ext cx="32324" cy="3232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45" name="Freeform: Shape 44">
                <a:extLst>
                  <a:ext uri="{FF2B5EF4-FFF2-40B4-BE49-F238E27FC236}">
                    <a16:creationId xmlns:a16="http://schemas.microsoft.com/office/drawing/2014/main" id="{7FA25FA8-BA89-447E-AF8C-34C94BBC6157}"/>
                  </a:ext>
                </a:extLst>
              </p:cNvPr>
              <p:cNvSpPr/>
              <p:nvPr/>
            </p:nvSpPr>
            <p:spPr>
              <a:xfrm>
                <a:off x="6379291" y="1267250"/>
                <a:ext cx="32324" cy="32324"/>
              </a:xfrm>
              <a:custGeom>
                <a:avLst/>
                <a:gdLst>
                  <a:gd name="connsiteX0" fmla="*/ 7563 w 12873"/>
                  <a:gd name="connsiteY0" fmla="*/ 10782 h 12873"/>
                  <a:gd name="connsiteX1" fmla="*/ 5632 w 12873"/>
                  <a:gd name="connsiteY1" fmla="*/ 10782 h 12873"/>
                  <a:gd name="connsiteX2" fmla="*/ 2414 w 12873"/>
                  <a:gd name="connsiteY2" fmla="*/ 7563 h 12873"/>
                  <a:gd name="connsiteX3" fmla="*/ 2414 w 12873"/>
                  <a:gd name="connsiteY3" fmla="*/ 5632 h 12873"/>
                  <a:gd name="connsiteX4" fmla="*/ 5632 w 12873"/>
                  <a:gd name="connsiteY4" fmla="*/ 2414 h 12873"/>
                  <a:gd name="connsiteX5" fmla="*/ 7563 w 12873"/>
                  <a:gd name="connsiteY5" fmla="*/ 2414 h 12873"/>
                  <a:gd name="connsiteX6" fmla="*/ 10782 w 12873"/>
                  <a:gd name="connsiteY6" fmla="*/ 5632 h 12873"/>
                  <a:gd name="connsiteX7" fmla="*/ 10782 w 12873"/>
                  <a:gd name="connsiteY7" fmla="*/ 7563 h 12873"/>
                  <a:gd name="connsiteX8" fmla="*/ 7563 w 12873"/>
                  <a:gd name="connsiteY8" fmla="*/ 10782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 h="12873">
                    <a:moveTo>
                      <a:pt x="7563" y="10782"/>
                    </a:moveTo>
                    <a:lnTo>
                      <a:pt x="5632" y="10782"/>
                    </a:lnTo>
                    <a:cubicBezTo>
                      <a:pt x="3701" y="10782"/>
                      <a:pt x="2414" y="9494"/>
                      <a:pt x="2414" y="7563"/>
                    </a:cubicBezTo>
                    <a:lnTo>
                      <a:pt x="2414" y="5632"/>
                    </a:lnTo>
                    <a:cubicBezTo>
                      <a:pt x="2414" y="3701"/>
                      <a:pt x="3701" y="2414"/>
                      <a:pt x="5632" y="2414"/>
                    </a:cubicBezTo>
                    <a:lnTo>
                      <a:pt x="7563" y="2414"/>
                    </a:lnTo>
                    <a:cubicBezTo>
                      <a:pt x="9494" y="2414"/>
                      <a:pt x="10782" y="3701"/>
                      <a:pt x="10782" y="5632"/>
                    </a:cubicBezTo>
                    <a:lnTo>
                      <a:pt x="10782" y="7563"/>
                    </a:lnTo>
                    <a:cubicBezTo>
                      <a:pt x="10782" y="9494"/>
                      <a:pt x="9173" y="10782"/>
                      <a:pt x="7563" y="10782"/>
                    </a:cubicBezTo>
                    <a:close/>
                  </a:path>
                </a:pathLst>
              </a:custGeom>
              <a:solidFill>
                <a:schemeClr val="tx1"/>
              </a:solidFill>
              <a:ln w="190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grpSp>
        <p:grpSp>
          <p:nvGrpSpPr>
            <p:cNvPr id="58" name="Group 57">
              <a:extLst>
                <a:ext uri="{FF2B5EF4-FFF2-40B4-BE49-F238E27FC236}">
                  <a16:creationId xmlns:a16="http://schemas.microsoft.com/office/drawing/2014/main" id="{CA83E293-5B4A-46C9-8CFD-89A81ABFA56E}"/>
                </a:ext>
              </a:extLst>
            </p:cNvPr>
            <p:cNvGrpSpPr/>
            <p:nvPr/>
          </p:nvGrpSpPr>
          <p:grpSpPr>
            <a:xfrm>
              <a:off x="9391144" y="961842"/>
              <a:ext cx="705934" cy="735098"/>
              <a:chOff x="5339777" y="5138500"/>
              <a:chExt cx="653307" cy="680297"/>
            </a:xfrm>
          </p:grpSpPr>
          <p:sp>
            <p:nvSpPr>
              <p:cNvPr id="59" name="Freeform: Shape 58">
                <a:extLst>
                  <a:ext uri="{FF2B5EF4-FFF2-40B4-BE49-F238E27FC236}">
                    <a16:creationId xmlns:a16="http://schemas.microsoft.com/office/drawing/2014/main" id="{FB489940-D874-46E0-8FD0-2EA7D6102FA4}"/>
                  </a:ext>
                </a:extLst>
              </p:cNvPr>
              <p:cNvSpPr/>
              <p:nvPr/>
            </p:nvSpPr>
            <p:spPr>
              <a:xfrm>
                <a:off x="5340657" y="5237766"/>
                <a:ext cx="613862" cy="581031"/>
              </a:xfrm>
              <a:custGeom>
                <a:avLst/>
                <a:gdLst>
                  <a:gd name="connsiteX0" fmla="*/ 192461 w 385777"/>
                  <a:gd name="connsiteY0" fmla="*/ 365137 h 365145"/>
                  <a:gd name="connsiteX1" fmla="*/ 41461 w 385777"/>
                  <a:gd name="connsiteY1" fmla="*/ 316998 h 365145"/>
                  <a:gd name="connsiteX2" fmla="*/ 163 w 385777"/>
                  <a:gd name="connsiteY2" fmla="*/ 10380 h 365145"/>
                  <a:gd name="connsiteX3" fmla="*/ 7046 w 385777"/>
                  <a:gd name="connsiteY3" fmla="*/ 163 h 365145"/>
                  <a:gd name="connsiteX4" fmla="*/ 17264 w 385777"/>
                  <a:gd name="connsiteY4" fmla="*/ 7046 h 365145"/>
                  <a:gd name="connsiteX5" fmla="*/ 192803 w 385777"/>
                  <a:gd name="connsiteY5" fmla="*/ 49798 h 365145"/>
                  <a:gd name="connsiteX6" fmla="*/ 368514 w 385777"/>
                  <a:gd name="connsiteY6" fmla="*/ 7046 h 365145"/>
                  <a:gd name="connsiteX7" fmla="*/ 378732 w 385777"/>
                  <a:gd name="connsiteY7" fmla="*/ 163 h 365145"/>
                  <a:gd name="connsiteX8" fmla="*/ 385615 w 385777"/>
                  <a:gd name="connsiteY8" fmla="*/ 10380 h 365145"/>
                  <a:gd name="connsiteX9" fmla="*/ 343633 w 385777"/>
                  <a:gd name="connsiteY9" fmla="*/ 316998 h 365145"/>
                  <a:gd name="connsiteX10" fmla="*/ 311911 w 385777"/>
                  <a:gd name="connsiteY10" fmla="*/ 347096 h 365145"/>
                  <a:gd name="connsiteX11" fmla="*/ 283523 w 385777"/>
                  <a:gd name="connsiteY11" fmla="*/ 355646 h 365145"/>
                  <a:gd name="connsiteX12" fmla="*/ 192461 w 385777"/>
                  <a:gd name="connsiteY12" fmla="*/ 365137 h 365145"/>
                  <a:gd name="connsiteX13" fmla="*/ 20598 w 385777"/>
                  <a:gd name="connsiteY13" fmla="*/ 34236 h 365145"/>
                  <a:gd name="connsiteX14" fmla="*/ 58476 w 385777"/>
                  <a:gd name="connsiteY14" fmla="*/ 315203 h 365145"/>
                  <a:gd name="connsiteX15" fmla="*/ 58476 w 385777"/>
                  <a:gd name="connsiteY15" fmla="*/ 316314 h 365145"/>
                  <a:gd name="connsiteX16" fmla="*/ 192461 w 385777"/>
                  <a:gd name="connsiteY16" fmla="*/ 348036 h 365145"/>
                  <a:gd name="connsiteX17" fmla="*/ 279676 w 385777"/>
                  <a:gd name="connsiteY17" fmla="*/ 338973 h 365145"/>
                  <a:gd name="connsiteX18" fmla="*/ 305327 w 385777"/>
                  <a:gd name="connsiteY18" fmla="*/ 331192 h 365145"/>
                  <a:gd name="connsiteX19" fmla="*/ 326275 w 385777"/>
                  <a:gd name="connsiteY19" fmla="*/ 316314 h 365145"/>
                  <a:gd name="connsiteX20" fmla="*/ 326275 w 385777"/>
                  <a:gd name="connsiteY20" fmla="*/ 315203 h 365145"/>
                  <a:gd name="connsiteX21" fmla="*/ 364410 w 385777"/>
                  <a:gd name="connsiteY21" fmla="*/ 34236 h 365145"/>
                  <a:gd name="connsiteX22" fmla="*/ 192461 w 385777"/>
                  <a:gd name="connsiteY22" fmla="*/ 66728 h 365145"/>
                  <a:gd name="connsiteX23" fmla="*/ 20598 w 385777"/>
                  <a:gd name="connsiteY23" fmla="*/ 34236 h 36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777" h="365145">
                    <a:moveTo>
                      <a:pt x="192461" y="365137"/>
                    </a:moveTo>
                    <a:cubicBezTo>
                      <a:pt x="134404" y="365137"/>
                      <a:pt x="42231" y="352055"/>
                      <a:pt x="41461" y="316998"/>
                    </a:cubicBezTo>
                    <a:lnTo>
                      <a:pt x="163" y="10380"/>
                    </a:lnTo>
                    <a:cubicBezTo>
                      <a:pt x="-758" y="5658"/>
                      <a:pt x="2324" y="1084"/>
                      <a:pt x="7046" y="163"/>
                    </a:cubicBezTo>
                    <a:cubicBezTo>
                      <a:pt x="11768" y="-758"/>
                      <a:pt x="16343" y="2324"/>
                      <a:pt x="17264" y="7046"/>
                    </a:cubicBezTo>
                    <a:cubicBezTo>
                      <a:pt x="21881" y="24831"/>
                      <a:pt x="90968" y="49798"/>
                      <a:pt x="192803" y="49798"/>
                    </a:cubicBezTo>
                    <a:cubicBezTo>
                      <a:pt x="294639" y="49798"/>
                      <a:pt x="363812" y="25002"/>
                      <a:pt x="368514" y="7046"/>
                    </a:cubicBezTo>
                    <a:cubicBezTo>
                      <a:pt x="369435" y="2324"/>
                      <a:pt x="374010" y="-758"/>
                      <a:pt x="378732" y="163"/>
                    </a:cubicBezTo>
                    <a:cubicBezTo>
                      <a:pt x="383454" y="1084"/>
                      <a:pt x="386536" y="5658"/>
                      <a:pt x="385615" y="10380"/>
                    </a:cubicBezTo>
                    <a:lnTo>
                      <a:pt x="343633" y="316998"/>
                    </a:lnTo>
                    <a:cubicBezTo>
                      <a:pt x="343633" y="328798"/>
                      <a:pt x="332603" y="338887"/>
                      <a:pt x="311911" y="347096"/>
                    </a:cubicBezTo>
                    <a:cubicBezTo>
                      <a:pt x="302675" y="350651"/>
                      <a:pt x="293186" y="353509"/>
                      <a:pt x="283523" y="355646"/>
                    </a:cubicBezTo>
                    <a:cubicBezTo>
                      <a:pt x="253612" y="362155"/>
                      <a:pt x="223072" y="365338"/>
                      <a:pt x="192461" y="365137"/>
                    </a:cubicBezTo>
                    <a:close/>
                    <a:moveTo>
                      <a:pt x="20598" y="34236"/>
                    </a:moveTo>
                    <a:lnTo>
                      <a:pt x="58476" y="315203"/>
                    </a:lnTo>
                    <a:lnTo>
                      <a:pt x="58476" y="316314"/>
                    </a:lnTo>
                    <a:cubicBezTo>
                      <a:pt x="58476" y="327173"/>
                      <a:pt x="110634" y="348036"/>
                      <a:pt x="192461" y="348036"/>
                    </a:cubicBezTo>
                    <a:cubicBezTo>
                      <a:pt x="221776" y="348205"/>
                      <a:pt x="251022" y="345166"/>
                      <a:pt x="279676" y="338973"/>
                    </a:cubicBezTo>
                    <a:cubicBezTo>
                      <a:pt x="288413" y="337040"/>
                      <a:pt x="296988" y="334439"/>
                      <a:pt x="305327" y="331192"/>
                    </a:cubicBezTo>
                    <a:cubicBezTo>
                      <a:pt x="321915" y="324608"/>
                      <a:pt x="326275" y="318623"/>
                      <a:pt x="326275" y="316314"/>
                    </a:cubicBezTo>
                    <a:cubicBezTo>
                      <a:pt x="326233" y="315945"/>
                      <a:pt x="326233" y="315572"/>
                      <a:pt x="326275" y="315203"/>
                    </a:cubicBezTo>
                    <a:lnTo>
                      <a:pt x="364410" y="34236"/>
                    </a:lnTo>
                    <a:cubicBezTo>
                      <a:pt x="330209" y="55527"/>
                      <a:pt x="258129" y="66728"/>
                      <a:pt x="192461" y="66728"/>
                    </a:cubicBezTo>
                    <a:cubicBezTo>
                      <a:pt x="126794" y="66728"/>
                      <a:pt x="55227" y="55527"/>
                      <a:pt x="20598" y="34236"/>
                    </a:cubicBez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60" name="Freeform: Shape 59">
                <a:extLst>
                  <a:ext uri="{FF2B5EF4-FFF2-40B4-BE49-F238E27FC236}">
                    <a16:creationId xmlns:a16="http://schemas.microsoft.com/office/drawing/2014/main" id="{40ABA507-6589-4F09-9F30-842188E5C5DC}"/>
                  </a:ext>
                </a:extLst>
              </p:cNvPr>
              <p:cNvSpPr/>
              <p:nvPr/>
            </p:nvSpPr>
            <p:spPr>
              <a:xfrm>
                <a:off x="5339777" y="5138500"/>
                <a:ext cx="614263" cy="205446"/>
              </a:xfrm>
              <a:custGeom>
                <a:avLst/>
                <a:gdLst>
                  <a:gd name="connsiteX0" fmla="*/ 193015 w 386029"/>
                  <a:gd name="connsiteY0" fmla="*/ 129111 h 129111"/>
                  <a:gd name="connsiteX1" fmla="*/ 887 w 386029"/>
                  <a:gd name="connsiteY1" fmla="*/ 73790 h 129111"/>
                  <a:gd name="connsiteX2" fmla="*/ 887 w 386029"/>
                  <a:gd name="connsiteY2" fmla="*/ 72678 h 129111"/>
                  <a:gd name="connsiteX3" fmla="*/ 32 w 386029"/>
                  <a:gd name="connsiteY3" fmla="*/ 68916 h 129111"/>
                  <a:gd name="connsiteX4" fmla="*/ 32 w 386029"/>
                  <a:gd name="connsiteY4" fmla="*/ 67805 h 129111"/>
                  <a:gd name="connsiteX5" fmla="*/ 193015 w 386029"/>
                  <a:gd name="connsiteY5" fmla="*/ 0 h 129111"/>
                  <a:gd name="connsiteX6" fmla="*/ 385997 w 386029"/>
                  <a:gd name="connsiteY6" fmla="*/ 67805 h 129111"/>
                  <a:gd name="connsiteX7" fmla="*/ 385997 w 386029"/>
                  <a:gd name="connsiteY7" fmla="*/ 68916 h 129111"/>
                  <a:gd name="connsiteX8" fmla="*/ 385570 w 386029"/>
                  <a:gd name="connsiteY8" fmla="*/ 72678 h 129111"/>
                  <a:gd name="connsiteX9" fmla="*/ 385570 w 386029"/>
                  <a:gd name="connsiteY9" fmla="*/ 73790 h 129111"/>
                  <a:gd name="connsiteX10" fmla="*/ 193015 w 386029"/>
                  <a:gd name="connsiteY10" fmla="*/ 129111 h 129111"/>
                  <a:gd name="connsiteX11" fmla="*/ 17560 w 386029"/>
                  <a:gd name="connsiteY11" fmla="*/ 69857 h 129111"/>
                  <a:gd name="connsiteX12" fmla="*/ 193015 w 386029"/>
                  <a:gd name="connsiteY12" fmla="*/ 112010 h 129111"/>
                  <a:gd name="connsiteX13" fmla="*/ 368555 w 386029"/>
                  <a:gd name="connsiteY13" fmla="*/ 69857 h 129111"/>
                  <a:gd name="connsiteX14" fmla="*/ 368555 w 386029"/>
                  <a:gd name="connsiteY14" fmla="*/ 67377 h 129111"/>
                  <a:gd name="connsiteX15" fmla="*/ 193015 w 386029"/>
                  <a:gd name="connsiteY15" fmla="*/ 17101 h 129111"/>
                  <a:gd name="connsiteX16" fmla="*/ 17133 w 386029"/>
                  <a:gd name="connsiteY16" fmla="*/ 67377 h 12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6029" h="129111">
                    <a:moveTo>
                      <a:pt x="193015" y="129111"/>
                    </a:moveTo>
                    <a:cubicBezTo>
                      <a:pt x="106912" y="129111"/>
                      <a:pt x="10292" y="109702"/>
                      <a:pt x="887" y="73790"/>
                    </a:cubicBezTo>
                    <a:cubicBezTo>
                      <a:pt x="846" y="73421"/>
                      <a:pt x="846" y="73048"/>
                      <a:pt x="887" y="72678"/>
                    </a:cubicBezTo>
                    <a:lnTo>
                      <a:pt x="32" y="68916"/>
                    </a:lnTo>
                    <a:cubicBezTo>
                      <a:pt x="-11" y="68547"/>
                      <a:pt x="-11" y="68174"/>
                      <a:pt x="32" y="67805"/>
                    </a:cubicBezTo>
                    <a:cubicBezTo>
                      <a:pt x="32" y="27874"/>
                      <a:pt x="101782" y="0"/>
                      <a:pt x="193015" y="0"/>
                    </a:cubicBezTo>
                    <a:cubicBezTo>
                      <a:pt x="284248" y="0"/>
                      <a:pt x="385997" y="27874"/>
                      <a:pt x="385997" y="67805"/>
                    </a:cubicBezTo>
                    <a:cubicBezTo>
                      <a:pt x="386040" y="68174"/>
                      <a:pt x="386040" y="68547"/>
                      <a:pt x="385997" y="68916"/>
                    </a:cubicBezTo>
                    <a:lnTo>
                      <a:pt x="385570" y="72678"/>
                    </a:lnTo>
                    <a:lnTo>
                      <a:pt x="385570" y="73790"/>
                    </a:lnTo>
                    <a:cubicBezTo>
                      <a:pt x="376250" y="109702"/>
                      <a:pt x="279203" y="129111"/>
                      <a:pt x="193015" y="129111"/>
                    </a:cubicBezTo>
                    <a:close/>
                    <a:moveTo>
                      <a:pt x="17560" y="69857"/>
                    </a:moveTo>
                    <a:cubicBezTo>
                      <a:pt x="23203" y="87642"/>
                      <a:pt x="91949" y="112010"/>
                      <a:pt x="193015" y="112010"/>
                    </a:cubicBezTo>
                    <a:cubicBezTo>
                      <a:pt x="294080" y="112010"/>
                      <a:pt x="362911" y="87642"/>
                      <a:pt x="368555" y="69857"/>
                    </a:cubicBezTo>
                    <a:lnTo>
                      <a:pt x="368555" y="67377"/>
                    </a:lnTo>
                    <a:cubicBezTo>
                      <a:pt x="367700" y="49421"/>
                      <a:pt x="295534" y="17101"/>
                      <a:pt x="193015" y="17101"/>
                    </a:cubicBezTo>
                    <a:cubicBezTo>
                      <a:pt x="90495" y="17101"/>
                      <a:pt x="18415" y="49421"/>
                      <a:pt x="17133" y="67377"/>
                    </a:cubicBezTo>
                    <a:close/>
                  </a:path>
                </a:pathLst>
              </a:custGeom>
              <a:solidFill>
                <a:schemeClr val="tx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61" name="Freeform: Shape 60">
                <a:extLst>
                  <a:ext uri="{FF2B5EF4-FFF2-40B4-BE49-F238E27FC236}">
                    <a16:creationId xmlns:a16="http://schemas.microsoft.com/office/drawing/2014/main" id="{66347602-C935-4485-9DB7-3C3E0805DBE3}"/>
                  </a:ext>
                </a:extLst>
              </p:cNvPr>
              <p:cNvSpPr/>
              <p:nvPr/>
            </p:nvSpPr>
            <p:spPr>
              <a:xfrm>
                <a:off x="5656433" y="5413607"/>
                <a:ext cx="336651" cy="133295"/>
              </a:xfrm>
              <a:custGeom>
                <a:avLst/>
                <a:gdLst>
                  <a:gd name="connsiteX0" fmla="*/ 188195 w 211566"/>
                  <a:gd name="connsiteY0" fmla="*/ 83623 h 83768"/>
                  <a:gd name="connsiteX1" fmla="*/ 152796 w 211566"/>
                  <a:gd name="connsiteY1" fmla="*/ 77296 h 83768"/>
                  <a:gd name="connsiteX2" fmla="*/ 0 w 211566"/>
                  <a:gd name="connsiteY2" fmla="*/ 15391 h 83768"/>
                  <a:gd name="connsiteX3" fmla="*/ 7353 w 211566"/>
                  <a:gd name="connsiteY3" fmla="*/ 0 h 83768"/>
                  <a:gd name="connsiteX4" fmla="*/ 157413 w 211566"/>
                  <a:gd name="connsiteY4" fmla="*/ 60879 h 83768"/>
                  <a:gd name="connsiteX5" fmla="*/ 194094 w 211566"/>
                  <a:gd name="connsiteY5" fmla="*/ 65753 h 83768"/>
                  <a:gd name="connsiteX6" fmla="*/ 157413 w 211566"/>
                  <a:gd name="connsiteY6" fmla="*/ 38306 h 83768"/>
                  <a:gd name="connsiteX7" fmla="*/ 156131 w 211566"/>
                  <a:gd name="connsiteY7" fmla="*/ 37536 h 83768"/>
                  <a:gd name="connsiteX8" fmla="*/ 164681 w 211566"/>
                  <a:gd name="connsiteY8" fmla="*/ 22659 h 83768"/>
                  <a:gd name="connsiteX9" fmla="*/ 165793 w 211566"/>
                  <a:gd name="connsiteY9" fmla="*/ 23257 h 83768"/>
                  <a:gd name="connsiteX10" fmla="*/ 211281 w 211566"/>
                  <a:gd name="connsiteY10" fmla="*/ 63188 h 83768"/>
                  <a:gd name="connsiteX11" fmla="*/ 207775 w 211566"/>
                  <a:gd name="connsiteY11" fmla="*/ 76612 h 83768"/>
                  <a:gd name="connsiteX12" fmla="*/ 188195 w 211566"/>
                  <a:gd name="connsiteY12" fmla="*/ 83623 h 8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566" h="83768">
                    <a:moveTo>
                      <a:pt x="188195" y="83623"/>
                    </a:moveTo>
                    <a:cubicBezTo>
                      <a:pt x="176167" y="83093"/>
                      <a:pt x="164263" y="80965"/>
                      <a:pt x="152796" y="77296"/>
                    </a:cubicBezTo>
                    <a:cubicBezTo>
                      <a:pt x="102776" y="63359"/>
                      <a:pt x="29242" y="29413"/>
                      <a:pt x="0" y="15391"/>
                    </a:cubicBezTo>
                    <a:lnTo>
                      <a:pt x="7353" y="0"/>
                    </a:lnTo>
                    <a:cubicBezTo>
                      <a:pt x="29926" y="10688"/>
                      <a:pt x="107308" y="46856"/>
                      <a:pt x="157413" y="60879"/>
                    </a:cubicBezTo>
                    <a:cubicBezTo>
                      <a:pt x="184005" y="68318"/>
                      <a:pt x="192128" y="66608"/>
                      <a:pt x="194094" y="65753"/>
                    </a:cubicBezTo>
                    <a:cubicBezTo>
                      <a:pt x="193154" y="63444"/>
                      <a:pt x="187938" y="55065"/>
                      <a:pt x="157413" y="38306"/>
                    </a:cubicBezTo>
                    <a:lnTo>
                      <a:pt x="156131" y="37536"/>
                    </a:lnTo>
                    <a:lnTo>
                      <a:pt x="164681" y="22659"/>
                    </a:lnTo>
                    <a:lnTo>
                      <a:pt x="165793" y="23257"/>
                    </a:lnTo>
                    <a:cubicBezTo>
                      <a:pt x="195120" y="39417"/>
                      <a:pt x="209058" y="51730"/>
                      <a:pt x="211281" y="63188"/>
                    </a:cubicBezTo>
                    <a:cubicBezTo>
                      <a:pt x="212190" y="67962"/>
                      <a:pt x="210903" y="72892"/>
                      <a:pt x="207775" y="76612"/>
                    </a:cubicBezTo>
                    <a:cubicBezTo>
                      <a:pt x="202678" y="81843"/>
                      <a:pt x="195453" y="84430"/>
                      <a:pt x="188195" y="83623"/>
                    </a:cubicBezTo>
                    <a:close/>
                  </a:path>
                </a:pathLst>
              </a:custGeom>
              <a:solidFill>
                <a:schemeClr val="accent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grpSp>
        <p:grpSp>
          <p:nvGrpSpPr>
            <p:cNvPr id="94" name="Group 93">
              <a:extLst>
                <a:ext uri="{FF2B5EF4-FFF2-40B4-BE49-F238E27FC236}">
                  <a16:creationId xmlns:a16="http://schemas.microsoft.com/office/drawing/2014/main" id="{4D3648E0-5BA1-FEA4-50EB-7A0FFFC3A396}"/>
                </a:ext>
              </a:extLst>
            </p:cNvPr>
            <p:cNvGrpSpPr/>
            <p:nvPr/>
          </p:nvGrpSpPr>
          <p:grpSpPr>
            <a:xfrm>
              <a:off x="6168789" y="3860330"/>
              <a:ext cx="1112702" cy="770481"/>
              <a:chOff x="6116503" y="3860330"/>
              <a:chExt cx="1112702" cy="770481"/>
            </a:xfrm>
          </p:grpSpPr>
          <p:sp>
            <p:nvSpPr>
              <p:cNvPr id="49" name="Freeform: Shape 48">
                <a:extLst>
                  <a:ext uri="{FF2B5EF4-FFF2-40B4-BE49-F238E27FC236}">
                    <a16:creationId xmlns:a16="http://schemas.microsoft.com/office/drawing/2014/main" id="{06CCDD07-5CD2-4DDD-86C4-F1F9D7F3674B}"/>
                  </a:ext>
                </a:extLst>
              </p:cNvPr>
              <p:cNvSpPr/>
              <p:nvPr/>
            </p:nvSpPr>
            <p:spPr>
              <a:xfrm>
                <a:off x="6933855" y="4196132"/>
                <a:ext cx="295350" cy="282511"/>
              </a:xfrm>
              <a:custGeom>
                <a:avLst/>
                <a:gdLst>
                  <a:gd name="connsiteX0" fmla="*/ 4828 w 148048"/>
                  <a:gd name="connsiteY0" fmla="*/ 4828 h 141611"/>
                  <a:gd name="connsiteX1" fmla="*/ 93657 w 148048"/>
                  <a:gd name="connsiteY1" fmla="*/ 4828 h 141611"/>
                  <a:gd name="connsiteX2" fmla="*/ 144508 w 148048"/>
                  <a:gd name="connsiteY2" fmla="*/ 70806 h 141611"/>
                  <a:gd name="connsiteX3" fmla="*/ 144508 w 148048"/>
                  <a:gd name="connsiteY3" fmla="*/ 70806 h 141611"/>
                  <a:gd name="connsiteX4" fmla="*/ 93657 w 148048"/>
                  <a:gd name="connsiteY4" fmla="*/ 136784 h 141611"/>
                  <a:gd name="connsiteX5" fmla="*/ 74990 w 148048"/>
                  <a:gd name="connsiteY5" fmla="*/ 136784 h 14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048" h="141611">
                    <a:moveTo>
                      <a:pt x="4828" y="4828"/>
                    </a:moveTo>
                    <a:lnTo>
                      <a:pt x="93657" y="4828"/>
                    </a:lnTo>
                    <a:cubicBezTo>
                      <a:pt x="121657" y="4828"/>
                      <a:pt x="144508" y="34437"/>
                      <a:pt x="144508" y="70806"/>
                    </a:cubicBezTo>
                    <a:lnTo>
                      <a:pt x="144508" y="70806"/>
                    </a:lnTo>
                    <a:cubicBezTo>
                      <a:pt x="144508" y="107174"/>
                      <a:pt x="121657" y="136784"/>
                      <a:pt x="93657" y="136784"/>
                    </a:cubicBezTo>
                    <a:lnTo>
                      <a:pt x="74990" y="136784"/>
                    </a:lnTo>
                  </a:path>
                </a:pathLst>
              </a:custGeom>
              <a:noFill/>
              <a:ln w="19050" cap="flat">
                <a:solidFill>
                  <a:schemeClr val="accent1"/>
                </a:solidFill>
                <a:custDash>
                  <a:ds d="300000" sp="450000"/>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0" name="Freeform: Shape 49">
                <a:extLst>
                  <a:ext uri="{FF2B5EF4-FFF2-40B4-BE49-F238E27FC236}">
                    <a16:creationId xmlns:a16="http://schemas.microsoft.com/office/drawing/2014/main" id="{4225A67B-BAE9-484C-B19C-49782690ACC3}"/>
                  </a:ext>
                </a:extLst>
              </p:cNvPr>
              <p:cNvSpPr/>
              <p:nvPr/>
            </p:nvSpPr>
            <p:spPr>
              <a:xfrm>
                <a:off x="6227580" y="3904632"/>
                <a:ext cx="237564" cy="308192"/>
              </a:xfrm>
              <a:custGeom>
                <a:avLst/>
                <a:gdLst>
                  <a:gd name="connsiteX0" fmla="*/ 114255 w 119082"/>
                  <a:gd name="connsiteY0" fmla="*/ 4828 h 154485"/>
                  <a:gd name="connsiteX1" fmla="*/ 61150 w 119082"/>
                  <a:gd name="connsiteY1" fmla="*/ 4828 h 154485"/>
                  <a:gd name="connsiteX2" fmla="*/ 4828 w 119082"/>
                  <a:gd name="connsiteY2" fmla="*/ 77886 h 154485"/>
                  <a:gd name="connsiteX3" fmla="*/ 4828 w 119082"/>
                  <a:gd name="connsiteY3" fmla="*/ 77886 h 154485"/>
                  <a:gd name="connsiteX4" fmla="*/ 61150 w 119082"/>
                  <a:gd name="connsiteY4" fmla="*/ 150945 h 154485"/>
                  <a:gd name="connsiteX5" fmla="*/ 96553 w 119082"/>
                  <a:gd name="connsiteY5" fmla="*/ 150945 h 15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82" h="154485">
                    <a:moveTo>
                      <a:pt x="114255" y="4828"/>
                    </a:moveTo>
                    <a:lnTo>
                      <a:pt x="61150" y="4828"/>
                    </a:lnTo>
                    <a:cubicBezTo>
                      <a:pt x="29932" y="4828"/>
                      <a:pt x="4828" y="37656"/>
                      <a:pt x="4828" y="77886"/>
                    </a:cubicBezTo>
                    <a:lnTo>
                      <a:pt x="4828" y="77886"/>
                    </a:lnTo>
                    <a:cubicBezTo>
                      <a:pt x="4828" y="118439"/>
                      <a:pt x="29932" y="150945"/>
                      <a:pt x="61150" y="150945"/>
                    </a:cubicBezTo>
                    <a:lnTo>
                      <a:pt x="96553" y="150945"/>
                    </a:lnTo>
                  </a:path>
                </a:pathLst>
              </a:custGeom>
              <a:noFill/>
              <a:ln w="19050" cap="flat">
                <a:solidFill>
                  <a:schemeClr val="accent1"/>
                </a:solidFill>
                <a:custDash>
                  <a:ds d="300000" sp="450000"/>
                </a:custDash>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1" name="Freeform: Shape 50">
                <a:extLst>
                  <a:ext uri="{FF2B5EF4-FFF2-40B4-BE49-F238E27FC236}">
                    <a16:creationId xmlns:a16="http://schemas.microsoft.com/office/drawing/2014/main" id="{96802FCB-608B-4599-8BCE-3F24405CB3DE}"/>
                  </a:ext>
                </a:extLst>
              </p:cNvPr>
              <p:cNvSpPr/>
              <p:nvPr/>
            </p:nvSpPr>
            <p:spPr>
              <a:xfrm>
                <a:off x="6967243" y="4393889"/>
                <a:ext cx="128414" cy="128414"/>
              </a:xfrm>
              <a:custGeom>
                <a:avLst/>
                <a:gdLst>
                  <a:gd name="connsiteX0" fmla="*/ 61472 w 64368"/>
                  <a:gd name="connsiteY0" fmla="*/ 33150 h 64368"/>
                  <a:gd name="connsiteX1" fmla="*/ 33150 w 64368"/>
                  <a:gd name="connsiteY1" fmla="*/ 61472 h 64368"/>
                  <a:gd name="connsiteX2" fmla="*/ 4828 w 64368"/>
                  <a:gd name="connsiteY2" fmla="*/ 33150 h 64368"/>
                  <a:gd name="connsiteX3" fmla="*/ 33150 w 64368"/>
                  <a:gd name="connsiteY3" fmla="*/ 4828 h 64368"/>
                  <a:gd name="connsiteX4" fmla="*/ 61472 w 64368"/>
                  <a:gd name="connsiteY4" fmla="*/ 33150 h 64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8" h="64368">
                    <a:moveTo>
                      <a:pt x="61472" y="33150"/>
                    </a:moveTo>
                    <a:cubicBezTo>
                      <a:pt x="61472" y="48792"/>
                      <a:pt x="48792" y="61472"/>
                      <a:pt x="33150" y="61472"/>
                    </a:cubicBezTo>
                    <a:cubicBezTo>
                      <a:pt x="17508" y="61472"/>
                      <a:pt x="4828" y="48792"/>
                      <a:pt x="4828" y="33150"/>
                    </a:cubicBezTo>
                    <a:cubicBezTo>
                      <a:pt x="4828" y="17508"/>
                      <a:pt x="17508" y="4828"/>
                      <a:pt x="33150" y="4828"/>
                    </a:cubicBezTo>
                    <a:cubicBezTo>
                      <a:pt x="48792" y="4828"/>
                      <a:pt x="61472" y="17508"/>
                      <a:pt x="61472" y="33150"/>
                    </a:cubicBez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2" name="Freeform: Shape 51">
                <a:extLst>
                  <a:ext uri="{FF2B5EF4-FFF2-40B4-BE49-F238E27FC236}">
                    <a16:creationId xmlns:a16="http://schemas.microsoft.com/office/drawing/2014/main" id="{9EBDD4E5-9BAE-4EE8-9466-70B7DFB3C573}"/>
                  </a:ext>
                </a:extLst>
              </p:cNvPr>
              <p:cNvSpPr/>
              <p:nvPr/>
            </p:nvSpPr>
            <p:spPr>
              <a:xfrm>
                <a:off x="6451663" y="3860330"/>
                <a:ext cx="102731" cy="102731"/>
              </a:xfrm>
              <a:custGeom>
                <a:avLst/>
                <a:gdLst>
                  <a:gd name="connsiteX0" fmla="*/ 49242 w 51495"/>
                  <a:gd name="connsiteY0" fmla="*/ 27035 h 51495"/>
                  <a:gd name="connsiteX1" fmla="*/ 27035 w 51495"/>
                  <a:gd name="connsiteY1" fmla="*/ 49242 h 51495"/>
                  <a:gd name="connsiteX2" fmla="*/ 4828 w 51495"/>
                  <a:gd name="connsiteY2" fmla="*/ 27035 h 51495"/>
                  <a:gd name="connsiteX3" fmla="*/ 27035 w 51495"/>
                  <a:gd name="connsiteY3" fmla="*/ 4828 h 51495"/>
                  <a:gd name="connsiteX4" fmla="*/ 49242 w 51495"/>
                  <a:gd name="connsiteY4" fmla="*/ 27035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51495">
                    <a:moveTo>
                      <a:pt x="49242" y="27035"/>
                    </a:moveTo>
                    <a:cubicBezTo>
                      <a:pt x="49242" y="39300"/>
                      <a:pt x="39300" y="49242"/>
                      <a:pt x="27035" y="49242"/>
                    </a:cubicBezTo>
                    <a:cubicBezTo>
                      <a:pt x="14770" y="49242"/>
                      <a:pt x="4828" y="39300"/>
                      <a:pt x="4828" y="27035"/>
                    </a:cubicBezTo>
                    <a:cubicBezTo>
                      <a:pt x="4828" y="14770"/>
                      <a:pt x="14770" y="4828"/>
                      <a:pt x="27035" y="4828"/>
                    </a:cubicBezTo>
                    <a:cubicBezTo>
                      <a:pt x="39300" y="4828"/>
                      <a:pt x="49242" y="14770"/>
                      <a:pt x="49242" y="27035"/>
                    </a:cubicBez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3" name="Freeform: Shape 52">
                <a:extLst>
                  <a:ext uri="{FF2B5EF4-FFF2-40B4-BE49-F238E27FC236}">
                    <a16:creationId xmlns:a16="http://schemas.microsoft.com/office/drawing/2014/main" id="{051B5FFF-1426-4C8A-8AD5-325D54C44CA8}"/>
                  </a:ext>
                </a:extLst>
              </p:cNvPr>
              <p:cNvSpPr/>
              <p:nvPr/>
            </p:nvSpPr>
            <p:spPr>
              <a:xfrm>
                <a:off x="6233358" y="4271253"/>
                <a:ext cx="83469" cy="19261"/>
              </a:xfrm>
              <a:custGeom>
                <a:avLst/>
                <a:gdLst>
                  <a:gd name="connsiteX0" fmla="*/ 37012 w 41839"/>
                  <a:gd name="connsiteY0" fmla="*/ 4828 h 9655"/>
                  <a:gd name="connsiteX1" fmla="*/ 4828 w 41839"/>
                  <a:gd name="connsiteY1" fmla="*/ 4828 h 9655"/>
                </a:gdLst>
                <a:ahLst/>
                <a:cxnLst>
                  <a:cxn ang="0">
                    <a:pos x="connsiteX0" y="connsiteY0"/>
                  </a:cxn>
                  <a:cxn ang="0">
                    <a:pos x="connsiteX1" y="connsiteY1"/>
                  </a:cxn>
                </a:cxnLst>
                <a:rect l="l" t="t" r="r" b="b"/>
                <a:pathLst>
                  <a:path w="41839" h="9655">
                    <a:moveTo>
                      <a:pt x="37012" y="4828"/>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4" name="Freeform: Shape 53">
                <a:extLst>
                  <a:ext uri="{FF2B5EF4-FFF2-40B4-BE49-F238E27FC236}">
                    <a16:creationId xmlns:a16="http://schemas.microsoft.com/office/drawing/2014/main" id="{7F8A22B9-FEA8-46EF-85D6-895DF16399F1}"/>
                  </a:ext>
                </a:extLst>
              </p:cNvPr>
              <p:cNvSpPr/>
              <p:nvPr/>
            </p:nvSpPr>
            <p:spPr>
              <a:xfrm>
                <a:off x="6116503" y="4271253"/>
                <a:ext cx="809006" cy="359558"/>
              </a:xfrm>
              <a:custGeom>
                <a:avLst/>
                <a:gdLst>
                  <a:gd name="connsiteX0" fmla="*/ 52461 w 405524"/>
                  <a:gd name="connsiteY0" fmla="*/ 4828 h 180232"/>
                  <a:gd name="connsiteX1" fmla="*/ 19311 w 405524"/>
                  <a:gd name="connsiteY1" fmla="*/ 4828 h 180232"/>
                  <a:gd name="connsiteX2" fmla="*/ 4828 w 405524"/>
                  <a:gd name="connsiteY2" fmla="*/ 19311 h 180232"/>
                  <a:gd name="connsiteX3" fmla="*/ 19311 w 405524"/>
                  <a:gd name="connsiteY3" fmla="*/ 33794 h 180232"/>
                  <a:gd name="connsiteX4" fmla="*/ 173474 w 405524"/>
                  <a:gd name="connsiteY4" fmla="*/ 33794 h 180232"/>
                  <a:gd name="connsiteX5" fmla="*/ 237521 w 405524"/>
                  <a:gd name="connsiteY5" fmla="*/ 102347 h 180232"/>
                  <a:gd name="connsiteX6" fmla="*/ 255223 w 405524"/>
                  <a:gd name="connsiteY6" fmla="*/ 110071 h 180232"/>
                  <a:gd name="connsiteX7" fmla="*/ 357891 w 405524"/>
                  <a:gd name="connsiteY7" fmla="*/ 110393 h 180232"/>
                  <a:gd name="connsiteX8" fmla="*/ 323132 w 405524"/>
                  <a:gd name="connsiteY8" fmla="*/ 151911 h 180232"/>
                  <a:gd name="connsiteX9" fmla="*/ 325063 w 405524"/>
                  <a:gd name="connsiteY9" fmla="*/ 172509 h 180232"/>
                  <a:gd name="connsiteX10" fmla="*/ 334396 w 405524"/>
                  <a:gd name="connsiteY10" fmla="*/ 176049 h 180232"/>
                  <a:gd name="connsiteX11" fmla="*/ 345661 w 405524"/>
                  <a:gd name="connsiteY11" fmla="*/ 170899 h 180232"/>
                  <a:gd name="connsiteX12" fmla="*/ 400375 w 405524"/>
                  <a:gd name="connsiteY12" fmla="*/ 105565 h 180232"/>
                  <a:gd name="connsiteX13" fmla="*/ 401018 w 405524"/>
                  <a:gd name="connsiteY13" fmla="*/ 104599 h 180232"/>
                  <a:gd name="connsiteX14" fmla="*/ 401340 w 405524"/>
                  <a:gd name="connsiteY14" fmla="*/ 103956 h 180232"/>
                  <a:gd name="connsiteX15" fmla="*/ 402627 w 405524"/>
                  <a:gd name="connsiteY15" fmla="*/ 101703 h 180232"/>
                  <a:gd name="connsiteX16" fmla="*/ 402949 w 405524"/>
                  <a:gd name="connsiteY16" fmla="*/ 101381 h 180232"/>
                  <a:gd name="connsiteX17" fmla="*/ 403593 w 405524"/>
                  <a:gd name="connsiteY17" fmla="*/ 99450 h 180232"/>
                  <a:gd name="connsiteX18" fmla="*/ 403593 w 405524"/>
                  <a:gd name="connsiteY18" fmla="*/ 98806 h 180232"/>
                  <a:gd name="connsiteX19" fmla="*/ 403915 w 405524"/>
                  <a:gd name="connsiteY19" fmla="*/ 96875 h 180232"/>
                  <a:gd name="connsiteX20" fmla="*/ 403915 w 405524"/>
                  <a:gd name="connsiteY20" fmla="*/ 96232 h 180232"/>
                  <a:gd name="connsiteX21" fmla="*/ 403593 w 405524"/>
                  <a:gd name="connsiteY21" fmla="*/ 93657 h 180232"/>
                  <a:gd name="connsiteX22" fmla="*/ 403593 w 405524"/>
                  <a:gd name="connsiteY22" fmla="*/ 93013 h 180232"/>
                  <a:gd name="connsiteX23" fmla="*/ 402949 w 405524"/>
                  <a:gd name="connsiteY23" fmla="*/ 91082 h 180232"/>
                  <a:gd name="connsiteX24" fmla="*/ 402627 w 405524"/>
                  <a:gd name="connsiteY24" fmla="*/ 90438 h 180232"/>
                  <a:gd name="connsiteX25" fmla="*/ 402306 w 405524"/>
                  <a:gd name="connsiteY25" fmla="*/ 89795 h 180232"/>
                  <a:gd name="connsiteX26" fmla="*/ 401662 w 405524"/>
                  <a:gd name="connsiteY26" fmla="*/ 88507 h 180232"/>
                  <a:gd name="connsiteX27" fmla="*/ 401340 w 405524"/>
                  <a:gd name="connsiteY27" fmla="*/ 88185 h 180232"/>
                  <a:gd name="connsiteX28" fmla="*/ 399731 w 405524"/>
                  <a:gd name="connsiteY28" fmla="*/ 86254 h 180232"/>
                  <a:gd name="connsiteX29" fmla="*/ 399409 w 405524"/>
                  <a:gd name="connsiteY29" fmla="*/ 85933 h 180232"/>
                  <a:gd name="connsiteX30" fmla="*/ 341477 w 405524"/>
                  <a:gd name="connsiteY30" fmla="*/ 26713 h 180232"/>
                  <a:gd name="connsiteX31" fmla="*/ 320879 w 405524"/>
                  <a:gd name="connsiteY31" fmla="*/ 26391 h 180232"/>
                  <a:gd name="connsiteX32" fmla="*/ 320557 w 405524"/>
                  <a:gd name="connsiteY32" fmla="*/ 46989 h 180232"/>
                  <a:gd name="connsiteX33" fmla="*/ 354029 w 405524"/>
                  <a:gd name="connsiteY33" fmla="*/ 81427 h 180232"/>
                  <a:gd name="connsiteX34" fmla="*/ 256832 w 405524"/>
                  <a:gd name="connsiteY34" fmla="*/ 81105 h 180232"/>
                  <a:gd name="connsiteX35" fmla="*/ 192785 w 405524"/>
                  <a:gd name="connsiteY35" fmla="*/ 12552 h 180232"/>
                  <a:gd name="connsiteX36" fmla="*/ 175083 w 405524"/>
                  <a:gd name="connsiteY36" fmla="*/ 4828 h 180232"/>
                  <a:gd name="connsiteX37" fmla="*/ 112967 w 405524"/>
                  <a:gd name="connsiteY37" fmla="*/ 4828 h 1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524" h="180232">
                    <a:moveTo>
                      <a:pt x="52461" y="4828"/>
                    </a:moveTo>
                    <a:lnTo>
                      <a:pt x="19311" y="4828"/>
                    </a:lnTo>
                    <a:cubicBezTo>
                      <a:pt x="11265" y="4828"/>
                      <a:pt x="4828" y="11265"/>
                      <a:pt x="4828" y="19311"/>
                    </a:cubicBezTo>
                    <a:cubicBezTo>
                      <a:pt x="4828" y="27357"/>
                      <a:pt x="11265" y="33794"/>
                      <a:pt x="19311" y="33794"/>
                    </a:cubicBezTo>
                    <a:lnTo>
                      <a:pt x="173474" y="33794"/>
                    </a:lnTo>
                    <a:lnTo>
                      <a:pt x="237521" y="102347"/>
                    </a:lnTo>
                    <a:cubicBezTo>
                      <a:pt x="242027" y="107174"/>
                      <a:pt x="248464" y="110071"/>
                      <a:pt x="255223" y="110071"/>
                    </a:cubicBezTo>
                    <a:lnTo>
                      <a:pt x="357891" y="110393"/>
                    </a:lnTo>
                    <a:lnTo>
                      <a:pt x="323132" y="151911"/>
                    </a:lnTo>
                    <a:cubicBezTo>
                      <a:pt x="317982" y="158026"/>
                      <a:pt x="318626" y="167359"/>
                      <a:pt x="325063" y="172509"/>
                    </a:cubicBezTo>
                    <a:cubicBezTo>
                      <a:pt x="327638" y="174762"/>
                      <a:pt x="331178" y="176049"/>
                      <a:pt x="334396" y="176049"/>
                    </a:cubicBezTo>
                    <a:cubicBezTo>
                      <a:pt x="338580" y="176049"/>
                      <a:pt x="342764" y="174118"/>
                      <a:pt x="345661" y="170899"/>
                    </a:cubicBezTo>
                    <a:lnTo>
                      <a:pt x="400375" y="105565"/>
                    </a:lnTo>
                    <a:cubicBezTo>
                      <a:pt x="400696" y="105243"/>
                      <a:pt x="400696" y="104921"/>
                      <a:pt x="401018" y="104599"/>
                    </a:cubicBezTo>
                    <a:cubicBezTo>
                      <a:pt x="401018" y="104278"/>
                      <a:pt x="401340" y="104278"/>
                      <a:pt x="401340" y="103956"/>
                    </a:cubicBezTo>
                    <a:cubicBezTo>
                      <a:pt x="401662" y="103312"/>
                      <a:pt x="402306" y="102668"/>
                      <a:pt x="402627" y="101703"/>
                    </a:cubicBezTo>
                    <a:cubicBezTo>
                      <a:pt x="402627" y="101703"/>
                      <a:pt x="402627" y="101381"/>
                      <a:pt x="402949" y="101381"/>
                    </a:cubicBezTo>
                    <a:cubicBezTo>
                      <a:pt x="403271" y="100737"/>
                      <a:pt x="403271" y="100094"/>
                      <a:pt x="403593" y="99450"/>
                    </a:cubicBezTo>
                    <a:cubicBezTo>
                      <a:pt x="403593" y="99128"/>
                      <a:pt x="403593" y="98806"/>
                      <a:pt x="403593" y="98806"/>
                    </a:cubicBezTo>
                    <a:cubicBezTo>
                      <a:pt x="403593" y="98163"/>
                      <a:pt x="403915" y="97519"/>
                      <a:pt x="403915" y="96875"/>
                    </a:cubicBezTo>
                    <a:cubicBezTo>
                      <a:pt x="403915" y="96553"/>
                      <a:pt x="403915" y="96553"/>
                      <a:pt x="403915" y="96232"/>
                    </a:cubicBezTo>
                    <a:cubicBezTo>
                      <a:pt x="403915" y="95266"/>
                      <a:pt x="403915" y="94622"/>
                      <a:pt x="403593" y="93657"/>
                    </a:cubicBezTo>
                    <a:cubicBezTo>
                      <a:pt x="403593" y="93335"/>
                      <a:pt x="403593" y="93335"/>
                      <a:pt x="403593" y="93013"/>
                    </a:cubicBezTo>
                    <a:cubicBezTo>
                      <a:pt x="403593" y="92369"/>
                      <a:pt x="403271" y="91726"/>
                      <a:pt x="402949" y="91082"/>
                    </a:cubicBezTo>
                    <a:cubicBezTo>
                      <a:pt x="402949" y="90760"/>
                      <a:pt x="402627" y="90438"/>
                      <a:pt x="402627" y="90438"/>
                    </a:cubicBezTo>
                    <a:cubicBezTo>
                      <a:pt x="402627" y="90116"/>
                      <a:pt x="402627" y="90116"/>
                      <a:pt x="402306" y="89795"/>
                    </a:cubicBezTo>
                    <a:cubicBezTo>
                      <a:pt x="401984" y="89151"/>
                      <a:pt x="401662" y="88829"/>
                      <a:pt x="401662" y="88507"/>
                    </a:cubicBezTo>
                    <a:cubicBezTo>
                      <a:pt x="401662" y="88507"/>
                      <a:pt x="401662" y="88185"/>
                      <a:pt x="401340" y="88185"/>
                    </a:cubicBezTo>
                    <a:cubicBezTo>
                      <a:pt x="401018" y="87542"/>
                      <a:pt x="400375" y="86898"/>
                      <a:pt x="399731" y="86254"/>
                    </a:cubicBezTo>
                    <a:cubicBezTo>
                      <a:pt x="399731" y="86254"/>
                      <a:pt x="399731" y="86254"/>
                      <a:pt x="399409" y="85933"/>
                    </a:cubicBezTo>
                    <a:lnTo>
                      <a:pt x="341477" y="26713"/>
                    </a:lnTo>
                    <a:cubicBezTo>
                      <a:pt x="336006" y="20920"/>
                      <a:pt x="326672" y="20920"/>
                      <a:pt x="320879" y="26391"/>
                    </a:cubicBezTo>
                    <a:cubicBezTo>
                      <a:pt x="315086" y="31863"/>
                      <a:pt x="315086" y="41196"/>
                      <a:pt x="320557" y="46989"/>
                    </a:cubicBezTo>
                    <a:lnTo>
                      <a:pt x="354029" y="81427"/>
                    </a:lnTo>
                    <a:lnTo>
                      <a:pt x="256832" y="81105"/>
                    </a:lnTo>
                    <a:lnTo>
                      <a:pt x="192785" y="12552"/>
                    </a:lnTo>
                    <a:cubicBezTo>
                      <a:pt x="188279" y="7724"/>
                      <a:pt x="181842" y="4828"/>
                      <a:pt x="175083" y="4828"/>
                    </a:cubicBezTo>
                    <a:lnTo>
                      <a:pt x="112967" y="4828"/>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55" name="Freeform: Shape 54">
                <a:extLst>
                  <a:ext uri="{FF2B5EF4-FFF2-40B4-BE49-F238E27FC236}">
                    <a16:creationId xmlns:a16="http://schemas.microsoft.com/office/drawing/2014/main" id="{22822C30-2DCE-4930-968F-CEEC0486AADC}"/>
                  </a:ext>
                </a:extLst>
              </p:cNvPr>
              <p:cNvSpPr/>
              <p:nvPr/>
            </p:nvSpPr>
            <p:spPr>
              <a:xfrm>
                <a:off x="6445883" y="3940590"/>
                <a:ext cx="481550" cy="327455"/>
              </a:xfrm>
              <a:custGeom>
                <a:avLst/>
                <a:gdLst>
                  <a:gd name="connsiteX0" fmla="*/ 4828 w 241383"/>
                  <a:gd name="connsiteY0" fmla="*/ 150301 h 164140"/>
                  <a:gd name="connsiteX1" fmla="*/ 72093 w 241383"/>
                  <a:gd name="connsiteY1" fmla="*/ 78530 h 164140"/>
                  <a:gd name="connsiteX2" fmla="*/ 89795 w 241383"/>
                  <a:gd name="connsiteY2" fmla="*/ 70806 h 164140"/>
                  <a:gd name="connsiteX3" fmla="*/ 192463 w 241383"/>
                  <a:gd name="connsiteY3" fmla="*/ 70484 h 164140"/>
                  <a:gd name="connsiteX4" fmla="*/ 157704 w 241383"/>
                  <a:gd name="connsiteY4" fmla="*/ 28966 h 164140"/>
                  <a:gd name="connsiteX5" fmla="*/ 159635 w 241383"/>
                  <a:gd name="connsiteY5" fmla="*/ 8368 h 164140"/>
                  <a:gd name="connsiteX6" fmla="*/ 168968 w 241383"/>
                  <a:gd name="connsiteY6" fmla="*/ 4828 h 164140"/>
                  <a:gd name="connsiteX7" fmla="*/ 180233 w 241383"/>
                  <a:gd name="connsiteY7" fmla="*/ 9977 h 164140"/>
                  <a:gd name="connsiteX8" fmla="*/ 234946 w 241383"/>
                  <a:gd name="connsiteY8" fmla="*/ 75312 h 164140"/>
                  <a:gd name="connsiteX9" fmla="*/ 235590 w 241383"/>
                  <a:gd name="connsiteY9" fmla="*/ 76277 h 164140"/>
                  <a:gd name="connsiteX10" fmla="*/ 235912 w 241383"/>
                  <a:gd name="connsiteY10" fmla="*/ 76921 h 164140"/>
                  <a:gd name="connsiteX11" fmla="*/ 237199 w 241383"/>
                  <a:gd name="connsiteY11" fmla="*/ 79174 h 164140"/>
                  <a:gd name="connsiteX12" fmla="*/ 237521 w 241383"/>
                  <a:gd name="connsiteY12" fmla="*/ 79496 h 164140"/>
                  <a:gd name="connsiteX13" fmla="*/ 238165 w 241383"/>
                  <a:gd name="connsiteY13" fmla="*/ 81427 h 164140"/>
                  <a:gd name="connsiteX14" fmla="*/ 238165 w 241383"/>
                  <a:gd name="connsiteY14" fmla="*/ 82070 h 164140"/>
                  <a:gd name="connsiteX15" fmla="*/ 238487 w 241383"/>
                  <a:gd name="connsiteY15" fmla="*/ 84001 h 164140"/>
                  <a:gd name="connsiteX16" fmla="*/ 238487 w 241383"/>
                  <a:gd name="connsiteY16" fmla="*/ 84645 h 164140"/>
                  <a:gd name="connsiteX17" fmla="*/ 238165 w 241383"/>
                  <a:gd name="connsiteY17" fmla="*/ 87220 h 164140"/>
                  <a:gd name="connsiteX18" fmla="*/ 238165 w 241383"/>
                  <a:gd name="connsiteY18" fmla="*/ 87864 h 164140"/>
                  <a:gd name="connsiteX19" fmla="*/ 237521 w 241383"/>
                  <a:gd name="connsiteY19" fmla="*/ 89795 h 164140"/>
                  <a:gd name="connsiteX20" fmla="*/ 237199 w 241383"/>
                  <a:gd name="connsiteY20" fmla="*/ 90438 h 164140"/>
                  <a:gd name="connsiteX21" fmla="*/ 236878 w 241383"/>
                  <a:gd name="connsiteY21" fmla="*/ 91082 h 164140"/>
                  <a:gd name="connsiteX22" fmla="*/ 236234 w 241383"/>
                  <a:gd name="connsiteY22" fmla="*/ 92369 h 164140"/>
                  <a:gd name="connsiteX23" fmla="*/ 235912 w 241383"/>
                  <a:gd name="connsiteY23" fmla="*/ 92691 h 164140"/>
                  <a:gd name="connsiteX24" fmla="*/ 234303 w 241383"/>
                  <a:gd name="connsiteY24" fmla="*/ 94622 h 164140"/>
                  <a:gd name="connsiteX25" fmla="*/ 233981 w 241383"/>
                  <a:gd name="connsiteY25" fmla="*/ 94944 h 164140"/>
                  <a:gd name="connsiteX26" fmla="*/ 176049 w 241383"/>
                  <a:gd name="connsiteY26" fmla="*/ 154164 h 164140"/>
                  <a:gd name="connsiteX27" fmla="*/ 155451 w 241383"/>
                  <a:gd name="connsiteY27" fmla="*/ 154485 h 164140"/>
                  <a:gd name="connsiteX28" fmla="*/ 155129 w 241383"/>
                  <a:gd name="connsiteY28" fmla="*/ 133887 h 164140"/>
                  <a:gd name="connsiteX29" fmla="*/ 188601 w 241383"/>
                  <a:gd name="connsiteY29" fmla="*/ 99450 h 164140"/>
                  <a:gd name="connsiteX30" fmla="*/ 91404 w 241383"/>
                  <a:gd name="connsiteY30" fmla="*/ 99772 h 164140"/>
                  <a:gd name="connsiteX31" fmla="*/ 34116 w 241383"/>
                  <a:gd name="connsiteY31" fmla="*/ 161244 h 16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383" h="164140">
                    <a:moveTo>
                      <a:pt x="4828" y="150301"/>
                    </a:moveTo>
                    <a:lnTo>
                      <a:pt x="72093" y="78530"/>
                    </a:lnTo>
                    <a:cubicBezTo>
                      <a:pt x="76599" y="73702"/>
                      <a:pt x="83036" y="70806"/>
                      <a:pt x="89795" y="70806"/>
                    </a:cubicBezTo>
                    <a:lnTo>
                      <a:pt x="192463" y="70484"/>
                    </a:lnTo>
                    <a:lnTo>
                      <a:pt x="157704" y="28966"/>
                    </a:lnTo>
                    <a:cubicBezTo>
                      <a:pt x="152554" y="22851"/>
                      <a:pt x="153198" y="13517"/>
                      <a:pt x="159635" y="8368"/>
                    </a:cubicBezTo>
                    <a:cubicBezTo>
                      <a:pt x="162210" y="6115"/>
                      <a:pt x="165750" y="4828"/>
                      <a:pt x="168968" y="4828"/>
                    </a:cubicBezTo>
                    <a:cubicBezTo>
                      <a:pt x="173152" y="4828"/>
                      <a:pt x="177336" y="6759"/>
                      <a:pt x="180233" y="9977"/>
                    </a:cubicBezTo>
                    <a:lnTo>
                      <a:pt x="234946" y="75312"/>
                    </a:lnTo>
                    <a:cubicBezTo>
                      <a:pt x="235268" y="75633"/>
                      <a:pt x="235268" y="75955"/>
                      <a:pt x="235590" y="76277"/>
                    </a:cubicBezTo>
                    <a:cubicBezTo>
                      <a:pt x="235590" y="76599"/>
                      <a:pt x="235912" y="76599"/>
                      <a:pt x="235912" y="76921"/>
                    </a:cubicBezTo>
                    <a:cubicBezTo>
                      <a:pt x="236234" y="77565"/>
                      <a:pt x="236878" y="78208"/>
                      <a:pt x="237199" y="79174"/>
                    </a:cubicBezTo>
                    <a:cubicBezTo>
                      <a:pt x="237199" y="79174"/>
                      <a:pt x="237199" y="79496"/>
                      <a:pt x="237521" y="79496"/>
                    </a:cubicBezTo>
                    <a:cubicBezTo>
                      <a:pt x="237843" y="80139"/>
                      <a:pt x="237843" y="80783"/>
                      <a:pt x="238165" y="81427"/>
                    </a:cubicBezTo>
                    <a:cubicBezTo>
                      <a:pt x="238165" y="81749"/>
                      <a:pt x="238165" y="82070"/>
                      <a:pt x="238165" y="82070"/>
                    </a:cubicBezTo>
                    <a:cubicBezTo>
                      <a:pt x="238165" y="82714"/>
                      <a:pt x="238487" y="83358"/>
                      <a:pt x="238487" y="84001"/>
                    </a:cubicBezTo>
                    <a:cubicBezTo>
                      <a:pt x="238487" y="84323"/>
                      <a:pt x="238487" y="84323"/>
                      <a:pt x="238487" y="84645"/>
                    </a:cubicBezTo>
                    <a:cubicBezTo>
                      <a:pt x="238487" y="85611"/>
                      <a:pt x="238487" y="86254"/>
                      <a:pt x="238165" y="87220"/>
                    </a:cubicBezTo>
                    <a:cubicBezTo>
                      <a:pt x="238165" y="87542"/>
                      <a:pt x="238165" y="87542"/>
                      <a:pt x="238165" y="87864"/>
                    </a:cubicBezTo>
                    <a:cubicBezTo>
                      <a:pt x="238165" y="88507"/>
                      <a:pt x="237843" y="89151"/>
                      <a:pt x="237521" y="89795"/>
                    </a:cubicBezTo>
                    <a:cubicBezTo>
                      <a:pt x="237521" y="90116"/>
                      <a:pt x="237199" y="90438"/>
                      <a:pt x="237199" y="90438"/>
                    </a:cubicBezTo>
                    <a:cubicBezTo>
                      <a:pt x="237199" y="90760"/>
                      <a:pt x="237199" y="90760"/>
                      <a:pt x="236878" y="91082"/>
                    </a:cubicBezTo>
                    <a:cubicBezTo>
                      <a:pt x="236556" y="91726"/>
                      <a:pt x="236234" y="92048"/>
                      <a:pt x="236234" y="92369"/>
                    </a:cubicBezTo>
                    <a:cubicBezTo>
                      <a:pt x="236234" y="92369"/>
                      <a:pt x="236234" y="92691"/>
                      <a:pt x="235912" y="92691"/>
                    </a:cubicBezTo>
                    <a:cubicBezTo>
                      <a:pt x="235590" y="93335"/>
                      <a:pt x="234946" y="93979"/>
                      <a:pt x="234303" y="94622"/>
                    </a:cubicBezTo>
                    <a:cubicBezTo>
                      <a:pt x="234303" y="94622"/>
                      <a:pt x="234303" y="94622"/>
                      <a:pt x="233981" y="94944"/>
                    </a:cubicBezTo>
                    <a:lnTo>
                      <a:pt x="176049" y="154164"/>
                    </a:lnTo>
                    <a:cubicBezTo>
                      <a:pt x="170578" y="159957"/>
                      <a:pt x="161244" y="159957"/>
                      <a:pt x="155451" y="154485"/>
                    </a:cubicBezTo>
                    <a:cubicBezTo>
                      <a:pt x="149658" y="149014"/>
                      <a:pt x="149658" y="139681"/>
                      <a:pt x="155129" y="133887"/>
                    </a:cubicBezTo>
                    <a:lnTo>
                      <a:pt x="188601" y="99450"/>
                    </a:lnTo>
                    <a:lnTo>
                      <a:pt x="91404" y="99772"/>
                    </a:lnTo>
                    <a:lnTo>
                      <a:pt x="34116" y="161244"/>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grpSp>
        <p:grpSp>
          <p:nvGrpSpPr>
            <p:cNvPr id="95" name="Group 94">
              <a:extLst>
                <a:ext uri="{FF2B5EF4-FFF2-40B4-BE49-F238E27FC236}">
                  <a16:creationId xmlns:a16="http://schemas.microsoft.com/office/drawing/2014/main" id="{2F5B477A-7F65-A440-EC32-6500A6DE8E5E}"/>
                </a:ext>
              </a:extLst>
            </p:cNvPr>
            <p:cNvGrpSpPr/>
            <p:nvPr/>
          </p:nvGrpSpPr>
          <p:grpSpPr>
            <a:xfrm>
              <a:off x="9206592" y="4004920"/>
              <a:ext cx="1074950" cy="664933"/>
              <a:chOff x="9712375" y="7839265"/>
              <a:chExt cx="1074950" cy="664933"/>
            </a:xfrm>
          </p:grpSpPr>
          <p:sp>
            <p:nvSpPr>
              <p:cNvPr id="69" name="Freeform: Shape 68">
                <a:extLst>
                  <a:ext uri="{FF2B5EF4-FFF2-40B4-BE49-F238E27FC236}">
                    <a16:creationId xmlns:a16="http://schemas.microsoft.com/office/drawing/2014/main" id="{32318137-A936-4C4B-BEAA-84B620BA48FE}"/>
                  </a:ext>
                </a:extLst>
              </p:cNvPr>
              <p:cNvSpPr/>
              <p:nvPr/>
            </p:nvSpPr>
            <p:spPr>
              <a:xfrm>
                <a:off x="9712375" y="8419953"/>
                <a:ext cx="946136" cy="84245"/>
              </a:xfrm>
              <a:custGeom>
                <a:avLst/>
                <a:gdLst>
                  <a:gd name="connsiteX0" fmla="*/ 4828 w 469892"/>
                  <a:gd name="connsiteY0" fmla="*/ 4828 h 41839"/>
                  <a:gd name="connsiteX1" fmla="*/ 4828 w 469892"/>
                  <a:gd name="connsiteY1" fmla="*/ 27679 h 41839"/>
                  <a:gd name="connsiteX2" fmla="*/ 6437 w 469892"/>
                  <a:gd name="connsiteY2" fmla="*/ 28966 h 41839"/>
                  <a:gd name="connsiteX3" fmla="*/ 32184 w 469892"/>
                  <a:gd name="connsiteY3" fmla="*/ 37656 h 41839"/>
                  <a:gd name="connsiteX4" fmla="*/ 442214 w 469892"/>
                  <a:gd name="connsiteY4" fmla="*/ 37656 h 41839"/>
                  <a:gd name="connsiteX5" fmla="*/ 463456 w 469892"/>
                  <a:gd name="connsiteY5" fmla="*/ 30253 h 41839"/>
                  <a:gd name="connsiteX6" fmla="*/ 466353 w 469892"/>
                  <a:gd name="connsiteY6" fmla="*/ 28000 h 41839"/>
                  <a:gd name="connsiteX7" fmla="*/ 466353 w 469892"/>
                  <a:gd name="connsiteY7" fmla="*/ 5149 h 41839"/>
                  <a:gd name="connsiteX8" fmla="*/ 4828 w 469892"/>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892" h="41839">
                    <a:moveTo>
                      <a:pt x="4828" y="4828"/>
                    </a:moveTo>
                    <a:lnTo>
                      <a:pt x="4828" y="27679"/>
                    </a:lnTo>
                    <a:lnTo>
                      <a:pt x="6437" y="28966"/>
                    </a:lnTo>
                    <a:cubicBezTo>
                      <a:pt x="13839" y="34437"/>
                      <a:pt x="22851" y="37656"/>
                      <a:pt x="32184" y="37656"/>
                    </a:cubicBezTo>
                    <a:lnTo>
                      <a:pt x="442214" y="37656"/>
                    </a:lnTo>
                    <a:cubicBezTo>
                      <a:pt x="449939" y="37656"/>
                      <a:pt x="457341" y="35081"/>
                      <a:pt x="463456" y="30253"/>
                    </a:cubicBezTo>
                    <a:lnTo>
                      <a:pt x="466353" y="28000"/>
                    </a:lnTo>
                    <a:lnTo>
                      <a:pt x="466353" y="5149"/>
                    </a:lnTo>
                    <a:lnTo>
                      <a:pt x="4828" y="4828"/>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0" name="Freeform: Shape 69">
                <a:extLst>
                  <a:ext uri="{FF2B5EF4-FFF2-40B4-BE49-F238E27FC236}">
                    <a16:creationId xmlns:a16="http://schemas.microsoft.com/office/drawing/2014/main" id="{09EAE442-8A2B-444A-81D7-F8782390BFD9}"/>
                  </a:ext>
                </a:extLst>
              </p:cNvPr>
              <p:cNvSpPr/>
              <p:nvPr/>
            </p:nvSpPr>
            <p:spPr>
              <a:xfrm>
                <a:off x="9841982" y="7897634"/>
                <a:ext cx="693401" cy="479548"/>
              </a:xfrm>
              <a:custGeom>
                <a:avLst/>
                <a:gdLst>
                  <a:gd name="connsiteX0" fmla="*/ 341477 w 344373"/>
                  <a:gd name="connsiteY0" fmla="*/ 169612 h 238164"/>
                  <a:gd name="connsiteX1" fmla="*/ 341477 w 344373"/>
                  <a:gd name="connsiteY1" fmla="*/ 226579 h 238164"/>
                  <a:gd name="connsiteX2" fmla="*/ 332144 w 344373"/>
                  <a:gd name="connsiteY2" fmla="*/ 235912 h 238164"/>
                  <a:gd name="connsiteX3" fmla="*/ 14161 w 344373"/>
                  <a:gd name="connsiteY3" fmla="*/ 235912 h 238164"/>
                  <a:gd name="connsiteX4" fmla="*/ 4828 w 344373"/>
                  <a:gd name="connsiteY4" fmla="*/ 226579 h 238164"/>
                  <a:gd name="connsiteX5" fmla="*/ 4828 w 344373"/>
                  <a:gd name="connsiteY5" fmla="*/ 14161 h 238164"/>
                  <a:gd name="connsiteX6" fmla="*/ 14161 w 344373"/>
                  <a:gd name="connsiteY6" fmla="*/ 4828 h 238164"/>
                  <a:gd name="connsiteX7" fmla="*/ 330212 w 344373"/>
                  <a:gd name="connsiteY7" fmla="*/ 4828 h 238164"/>
                  <a:gd name="connsiteX8" fmla="*/ 339546 w 344373"/>
                  <a:gd name="connsiteY8" fmla="*/ 14161 h 238164"/>
                  <a:gd name="connsiteX9" fmla="*/ 339546 w 344373"/>
                  <a:gd name="connsiteY9" fmla="*/ 52783 h 238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373" h="238164">
                    <a:moveTo>
                      <a:pt x="341477" y="169612"/>
                    </a:moveTo>
                    <a:lnTo>
                      <a:pt x="341477" y="226579"/>
                    </a:lnTo>
                    <a:cubicBezTo>
                      <a:pt x="341477" y="231728"/>
                      <a:pt x="337293" y="235912"/>
                      <a:pt x="332144" y="235912"/>
                    </a:cubicBezTo>
                    <a:lnTo>
                      <a:pt x="14161" y="235912"/>
                    </a:lnTo>
                    <a:cubicBezTo>
                      <a:pt x="9012" y="235912"/>
                      <a:pt x="4828" y="231728"/>
                      <a:pt x="4828" y="226579"/>
                    </a:cubicBezTo>
                    <a:lnTo>
                      <a:pt x="4828" y="14161"/>
                    </a:lnTo>
                    <a:cubicBezTo>
                      <a:pt x="4828" y="9012"/>
                      <a:pt x="9012" y="4828"/>
                      <a:pt x="14161" y="4828"/>
                    </a:cubicBezTo>
                    <a:lnTo>
                      <a:pt x="330212" y="4828"/>
                    </a:lnTo>
                    <a:cubicBezTo>
                      <a:pt x="335362" y="4828"/>
                      <a:pt x="339546" y="9012"/>
                      <a:pt x="339546" y="14161"/>
                    </a:cubicBezTo>
                    <a:lnTo>
                      <a:pt x="339546" y="52783"/>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1" name="Freeform: Shape 70">
                <a:extLst>
                  <a:ext uri="{FF2B5EF4-FFF2-40B4-BE49-F238E27FC236}">
                    <a16:creationId xmlns:a16="http://schemas.microsoft.com/office/drawing/2014/main" id="{B36D0E59-984E-447C-8545-57212FBCC541}"/>
                  </a:ext>
                </a:extLst>
              </p:cNvPr>
              <p:cNvSpPr/>
              <p:nvPr/>
            </p:nvSpPr>
            <p:spPr>
              <a:xfrm>
                <a:off x="9793380" y="7853569"/>
                <a:ext cx="784126" cy="576754"/>
              </a:xfrm>
              <a:custGeom>
                <a:avLst/>
                <a:gdLst>
                  <a:gd name="connsiteX0" fmla="*/ 387179 w 389431"/>
                  <a:gd name="connsiteY0" fmla="*/ 46989 h 286441"/>
                  <a:gd name="connsiteX1" fmla="*/ 387179 w 389431"/>
                  <a:gd name="connsiteY1" fmla="*/ 14161 h 286441"/>
                  <a:gd name="connsiteX2" fmla="*/ 377845 w 389431"/>
                  <a:gd name="connsiteY2" fmla="*/ 4828 h 286441"/>
                  <a:gd name="connsiteX3" fmla="*/ 14161 w 389431"/>
                  <a:gd name="connsiteY3" fmla="*/ 4828 h 286441"/>
                  <a:gd name="connsiteX4" fmla="*/ 4828 w 389431"/>
                  <a:gd name="connsiteY4" fmla="*/ 14161 h 286441"/>
                  <a:gd name="connsiteX5" fmla="*/ 4828 w 389431"/>
                  <a:gd name="connsiteY5" fmla="*/ 275177 h 286441"/>
                  <a:gd name="connsiteX6" fmla="*/ 14161 w 389431"/>
                  <a:gd name="connsiteY6" fmla="*/ 284511 h 286441"/>
                  <a:gd name="connsiteX7" fmla="*/ 377845 w 389431"/>
                  <a:gd name="connsiteY7" fmla="*/ 284511 h 286441"/>
                  <a:gd name="connsiteX8" fmla="*/ 387179 w 389431"/>
                  <a:gd name="connsiteY8" fmla="*/ 275177 h 286441"/>
                  <a:gd name="connsiteX9" fmla="*/ 387179 w 389431"/>
                  <a:gd name="connsiteY9" fmla="*/ 163175 h 2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31" h="286441">
                    <a:moveTo>
                      <a:pt x="387179" y="46989"/>
                    </a:moveTo>
                    <a:lnTo>
                      <a:pt x="387179" y="14161"/>
                    </a:lnTo>
                    <a:cubicBezTo>
                      <a:pt x="387179" y="9012"/>
                      <a:pt x="382995" y="4828"/>
                      <a:pt x="377845" y="4828"/>
                    </a:cubicBezTo>
                    <a:lnTo>
                      <a:pt x="14161" y="4828"/>
                    </a:lnTo>
                    <a:cubicBezTo>
                      <a:pt x="9012" y="4828"/>
                      <a:pt x="4828" y="9012"/>
                      <a:pt x="4828" y="14161"/>
                    </a:cubicBezTo>
                    <a:lnTo>
                      <a:pt x="4828" y="275177"/>
                    </a:lnTo>
                    <a:cubicBezTo>
                      <a:pt x="4828" y="280327"/>
                      <a:pt x="9012" y="284511"/>
                      <a:pt x="14161" y="284511"/>
                    </a:cubicBezTo>
                    <a:lnTo>
                      <a:pt x="377845" y="284511"/>
                    </a:lnTo>
                    <a:cubicBezTo>
                      <a:pt x="382995" y="284511"/>
                      <a:pt x="387179" y="280327"/>
                      <a:pt x="387179" y="275177"/>
                    </a:cubicBezTo>
                    <a:lnTo>
                      <a:pt x="387179" y="163175"/>
                    </a:lnTo>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2" name="Freeform: Shape 71">
                <a:extLst>
                  <a:ext uri="{FF2B5EF4-FFF2-40B4-BE49-F238E27FC236}">
                    <a16:creationId xmlns:a16="http://schemas.microsoft.com/office/drawing/2014/main" id="{A98B97F1-FCDA-4F26-9537-75D1D6F08C69}"/>
                  </a:ext>
                </a:extLst>
              </p:cNvPr>
              <p:cNvSpPr/>
              <p:nvPr/>
            </p:nvSpPr>
            <p:spPr>
              <a:xfrm>
                <a:off x="10031857" y="7900876"/>
                <a:ext cx="19440" cy="479548"/>
              </a:xfrm>
              <a:custGeom>
                <a:avLst/>
                <a:gdLst>
                  <a:gd name="connsiteX0" fmla="*/ 4828 w 9655"/>
                  <a:gd name="connsiteY0" fmla="*/ 233659 h 238164"/>
                  <a:gd name="connsiteX1" fmla="*/ 4828 w 9655"/>
                  <a:gd name="connsiteY1" fmla="*/ 4828 h 238164"/>
                </a:gdLst>
                <a:ahLst/>
                <a:cxnLst>
                  <a:cxn ang="0">
                    <a:pos x="connsiteX0" y="connsiteY0"/>
                  </a:cxn>
                  <a:cxn ang="0">
                    <a:pos x="connsiteX1" y="connsiteY1"/>
                  </a:cxn>
                </a:cxnLst>
                <a:rect l="l" t="t" r="r" b="b"/>
                <a:pathLst>
                  <a:path w="9655" h="238164">
                    <a:moveTo>
                      <a:pt x="4828" y="233659"/>
                    </a:moveTo>
                    <a:lnTo>
                      <a:pt x="4828"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3" name="Freeform: Shape 72">
                <a:extLst>
                  <a:ext uri="{FF2B5EF4-FFF2-40B4-BE49-F238E27FC236}">
                    <a16:creationId xmlns:a16="http://schemas.microsoft.com/office/drawing/2014/main" id="{C114E700-25EA-4248-958E-C835C93CDDAE}"/>
                  </a:ext>
                </a:extLst>
              </p:cNvPr>
              <p:cNvSpPr/>
              <p:nvPr/>
            </p:nvSpPr>
            <p:spPr>
              <a:xfrm>
                <a:off x="10188683" y="7996137"/>
                <a:ext cx="246255" cy="19440"/>
              </a:xfrm>
              <a:custGeom>
                <a:avLst/>
                <a:gdLst>
                  <a:gd name="connsiteX0" fmla="*/ 4828 w 122300"/>
                  <a:gd name="connsiteY0" fmla="*/ 4828 h 9655"/>
                  <a:gd name="connsiteX1" fmla="*/ 119726 w 122300"/>
                  <a:gd name="connsiteY1" fmla="*/ 4828 h 9655"/>
                </a:gdLst>
                <a:ahLst/>
                <a:cxnLst>
                  <a:cxn ang="0">
                    <a:pos x="connsiteX0" y="connsiteY0"/>
                  </a:cxn>
                  <a:cxn ang="0">
                    <a:pos x="connsiteX1" y="connsiteY1"/>
                  </a:cxn>
                </a:cxnLst>
                <a:rect l="l" t="t" r="r" b="b"/>
                <a:pathLst>
                  <a:path w="122300" h="9655">
                    <a:moveTo>
                      <a:pt x="4828" y="4828"/>
                    </a:moveTo>
                    <a:lnTo>
                      <a:pt x="119726"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4" name="Freeform: Shape 73">
                <a:extLst>
                  <a:ext uri="{FF2B5EF4-FFF2-40B4-BE49-F238E27FC236}">
                    <a16:creationId xmlns:a16="http://schemas.microsoft.com/office/drawing/2014/main" id="{70DD183D-448D-41AE-A002-38511234009A}"/>
                  </a:ext>
                </a:extLst>
              </p:cNvPr>
              <p:cNvSpPr/>
              <p:nvPr/>
            </p:nvSpPr>
            <p:spPr>
              <a:xfrm>
                <a:off x="10188683" y="8258592"/>
                <a:ext cx="246255" cy="19440"/>
              </a:xfrm>
              <a:custGeom>
                <a:avLst/>
                <a:gdLst>
                  <a:gd name="connsiteX0" fmla="*/ 4828 w 122300"/>
                  <a:gd name="connsiteY0" fmla="*/ 5150 h 9655"/>
                  <a:gd name="connsiteX1" fmla="*/ 119726 w 122300"/>
                  <a:gd name="connsiteY1" fmla="*/ 4828 h 9655"/>
                </a:gdLst>
                <a:ahLst/>
                <a:cxnLst>
                  <a:cxn ang="0">
                    <a:pos x="connsiteX0" y="connsiteY0"/>
                  </a:cxn>
                  <a:cxn ang="0">
                    <a:pos x="connsiteX1" y="connsiteY1"/>
                  </a:cxn>
                </a:cxnLst>
                <a:rect l="l" t="t" r="r" b="b"/>
                <a:pathLst>
                  <a:path w="122300" h="9655">
                    <a:moveTo>
                      <a:pt x="4828" y="5150"/>
                    </a:moveTo>
                    <a:lnTo>
                      <a:pt x="119726"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5" name="Freeform: Shape 74">
                <a:extLst>
                  <a:ext uri="{FF2B5EF4-FFF2-40B4-BE49-F238E27FC236}">
                    <a16:creationId xmlns:a16="http://schemas.microsoft.com/office/drawing/2014/main" id="{CC96D972-105F-4C29-B291-7636188DC4B7}"/>
                  </a:ext>
                </a:extLst>
              </p:cNvPr>
              <p:cNvSpPr/>
              <p:nvPr/>
            </p:nvSpPr>
            <p:spPr>
              <a:xfrm>
                <a:off x="10188683" y="8127688"/>
                <a:ext cx="220333" cy="19440"/>
              </a:xfrm>
              <a:custGeom>
                <a:avLst/>
                <a:gdLst>
                  <a:gd name="connsiteX0" fmla="*/ 4828 w 109427"/>
                  <a:gd name="connsiteY0" fmla="*/ 4828 h 9655"/>
                  <a:gd name="connsiteX1" fmla="*/ 105887 w 109427"/>
                  <a:gd name="connsiteY1" fmla="*/ 4828 h 9655"/>
                </a:gdLst>
                <a:ahLst/>
                <a:cxnLst>
                  <a:cxn ang="0">
                    <a:pos x="connsiteX0" y="connsiteY0"/>
                  </a:cxn>
                  <a:cxn ang="0">
                    <a:pos x="connsiteX1" y="connsiteY1"/>
                  </a:cxn>
                </a:cxnLst>
                <a:rect l="l" t="t" r="r" b="b"/>
                <a:pathLst>
                  <a:path w="109427" h="9655">
                    <a:moveTo>
                      <a:pt x="4828" y="4828"/>
                    </a:moveTo>
                    <a:lnTo>
                      <a:pt x="105887" y="4828"/>
                    </a:lnTo>
                  </a:path>
                </a:pathLst>
              </a:custGeom>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6" name="Freeform: Shape 75">
                <a:extLst>
                  <a:ext uri="{FF2B5EF4-FFF2-40B4-BE49-F238E27FC236}">
                    <a16:creationId xmlns:a16="http://schemas.microsoft.com/office/drawing/2014/main" id="{EDC1C2A3-6228-45AB-A30F-8118EBB13A7A}"/>
                  </a:ext>
                </a:extLst>
              </p:cNvPr>
              <p:cNvSpPr/>
              <p:nvPr/>
            </p:nvSpPr>
            <p:spPr>
              <a:xfrm>
                <a:off x="10077221" y="7963087"/>
                <a:ext cx="84245" cy="84245"/>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7" name="Freeform: Shape 76">
                <a:extLst>
                  <a:ext uri="{FF2B5EF4-FFF2-40B4-BE49-F238E27FC236}">
                    <a16:creationId xmlns:a16="http://schemas.microsoft.com/office/drawing/2014/main" id="{F5A74E06-732A-4603-9994-F6250C7267A4}"/>
                  </a:ext>
                </a:extLst>
              </p:cNvPr>
              <p:cNvSpPr/>
              <p:nvPr/>
            </p:nvSpPr>
            <p:spPr>
              <a:xfrm>
                <a:off x="10077221" y="8093990"/>
                <a:ext cx="84245" cy="84245"/>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8" name="Freeform: Shape 77">
                <a:extLst>
                  <a:ext uri="{FF2B5EF4-FFF2-40B4-BE49-F238E27FC236}">
                    <a16:creationId xmlns:a16="http://schemas.microsoft.com/office/drawing/2014/main" id="{773FFD0F-5192-4C29-889B-A6EACE706289}"/>
                  </a:ext>
                </a:extLst>
              </p:cNvPr>
              <p:cNvSpPr/>
              <p:nvPr/>
            </p:nvSpPr>
            <p:spPr>
              <a:xfrm>
                <a:off x="10077221" y="8225542"/>
                <a:ext cx="84245" cy="84245"/>
              </a:xfrm>
              <a:custGeom>
                <a:avLst/>
                <a:gdLst>
                  <a:gd name="connsiteX0" fmla="*/ 4828 w 41839"/>
                  <a:gd name="connsiteY0" fmla="*/ 4828 h 41839"/>
                  <a:gd name="connsiteX1" fmla="*/ 37656 w 41839"/>
                  <a:gd name="connsiteY1" fmla="*/ 4828 h 41839"/>
                  <a:gd name="connsiteX2" fmla="*/ 37656 w 41839"/>
                  <a:gd name="connsiteY2" fmla="*/ 37656 h 41839"/>
                  <a:gd name="connsiteX3" fmla="*/ 4828 w 41839"/>
                  <a:gd name="connsiteY3" fmla="*/ 37656 h 41839"/>
                </a:gdLst>
                <a:ahLst/>
                <a:cxnLst>
                  <a:cxn ang="0">
                    <a:pos x="connsiteX0" y="connsiteY0"/>
                  </a:cxn>
                  <a:cxn ang="0">
                    <a:pos x="connsiteX1" y="connsiteY1"/>
                  </a:cxn>
                  <a:cxn ang="0">
                    <a:pos x="connsiteX2" y="connsiteY2"/>
                  </a:cxn>
                  <a:cxn ang="0">
                    <a:pos x="connsiteX3" y="connsiteY3"/>
                  </a:cxn>
                </a:cxnLst>
                <a:rect l="l" t="t" r="r" b="b"/>
                <a:pathLst>
                  <a:path w="41839" h="41839">
                    <a:moveTo>
                      <a:pt x="4828" y="4828"/>
                    </a:moveTo>
                    <a:lnTo>
                      <a:pt x="37656" y="4828"/>
                    </a:lnTo>
                    <a:lnTo>
                      <a:pt x="37656" y="37656"/>
                    </a:lnTo>
                    <a:lnTo>
                      <a:pt x="4828" y="37656"/>
                    </a:lnTo>
                    <a:close/>
                  </a:path>
                </a:pathLst>
              </a:custGeom>
              <a:noFill/>
              <a:ln w="19050" cap="flat">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79" name="Freeform: Shape 78">
                <a:extLst>
                  <a:ext uri="{FF2B5EF4-FFF2-40B4-BE49-F238E27FC236}">
                    <a16:creationId xmlns:a16="http://schemas.microsoft.com/office/drawing/2014/main" id="{764FC2DD-A513-48A8-A10D-6C65C31DFDB7}"/>
                  </a:ext>
                </a:extLst>
              </p:cNvPr>
              <p:cNvSpPr/>
              <p:nvPr/>
            </p:nvSpPr>
            <p:spPr>
              <a:xfrm>
                <a:off x="10410312" y="8154906"/>
                <a:ext cx="77764" cy="77764"/>
              </a:xfrm>
              <a:custGeom>
                <a:avLst/>
                <a:gdLst>
                  <a:gd name="connsiteX0" fmla="*/ 4828 w 38621"/>
                  <a:gd name="connsiteY0" fmla="*/ 34437 h 38621"/>
                  <a:gd name="connsiteX1" fmla="*/ 33794 w 38621"/>
                  <a:gd name="connsiteY1" fmla="*/ 24782 h 38621"/>
                  <a:gd name="connsiteX2" fmla="*/ 13196 w 38621"/>
                  <a:gd name="connsiteY2" fmla="*/ 4828 h 38621"/>
                  <a:gd name="connsiteX3" fmla="*/ 4828 w 38621"/>
                  <a:gd name="connsiteY3" fmla="*/ 34437 h 38621"/>
                </a:gdLst>
                <a:ahLst/>
                <a:cxnLst>
                  <a:cxn ang="0">
                    <a:pos x="connsiteX0" y="connsiteY0"/>
                  </a:cxn>
                  <a:cxn ang="0">
                    <a:pos x="connsiteX1" y="connsiteY1"/>
                  </a:cxn>
                  <a:cxn ang="0">
                    <a:pos x="connsiteX2" y="connsiteY2"/>
                  </a:cxn>
                  <a:cxn ang="0">
                    <a:pos x="connsiteX3" y="connsiteY3"/>
                  </a:cxn>
                </a:cxnLst>
                <a:rect l="l" t="t" r="r" b="b"/>
                <a:pathLst>
                  <a:path w="38621" h="38621">
                    <a:moveTo>
                      <a:pt x="4828" y="34437"/>
                    </a:moveTo>
                    <a:cubicBezTo>
                      <a:pt x="4828" y="34437"/>
                      <a:pt x="28000" y="26713"/>
                      <a:pt x="33794" y="24782"/>
                    </a:cubicBezTo>
                    <a:lnTo>
                      <a:pt x="13196" y="4828"/>
                    </a:lnTo>
                    <a:lnTo>
                      <a:pt x="4828" y="34437"/>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80" name="Freeform: Shape 79">
                <a:extLst>
                  <a:ext uri="{FF2B5EF4-FFF2-40B4-BE49-F238E27FC236}">
                    <a16:creationId xmlns:a16="http://schemas.microsoft.com/office/drawing/2014/main" id="{59F2D928-E5F6-45B2-9E77-3558E4EEFB7B}"/>
                  </a:ext>
                </a:extLst>
              </p:cNvPr>
              <p:cNvSpPr/>
              <p:nvPr/>
            </p:nvSpPr>
            <p:spPr>
              <a:xfrm>
                <a:off x="10427808" y="7869121"/>
                <a:ext cx="330500" cy="343460"/>
              </a:xfrm>
              <a:custGeom>
                <a:avLst/>
                <a:gdLst>
                  <a:gd name="connsiteX0" fmla="*/ 5150 w 164140"/>
                  <a:gd name="connsiteY0" fmla="*/ 145474 h 170577"/>
                  <a:gd name="connsiteX1" fmla="*/ 4828 w 164140"/>
                  <a:gd name="connsiteY1" fmla="*/ 146761 h 170577"/>
                  <a:gd name="connsiteX2" fmla="*/ 25426 w 164140"/>
                  <a:gd name="connsiteY2" fmla="*/ 166715 h 170577"/>
                  <a:gd name="connsiteX3" fmla="*/ 26713 w 164140"/>
                  <a:gd name="connsiteY3" fmla="*/ 166394 h 170577"/>
                  <a:gd name="connsiteX4" fmla="*/ 162210 w 164140"/>
                  <a:gd name="connsiteY4" fmla="*/ 25748 h 170577"/>
                  <a:gd name="connsiteX5" fmla="*/ 140646 w 164140"/>
                  <a:gd name="connsiteY5" fmla="*/ 4828 h 170577"/>
                  <a:gd name="connsiteX6" fmla="*/ 5150 w 164140"/>
                  <a:gd name="connsiteY6" fmla="*/ 145474 h 17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40" h="170577">
                    <a:moveTo>
                      <a:pt x="5150" y="145474"/>
                    </a:moveTo>
                    <a:lnTo>
                      <a:pt x="4828" y="146761"/>
                    </a:lnTo>
                    <a:lnTo>
                      <a:pt x="25426" y="166715"/>
                    </a:lnTo>
                    <a:cubicBezTo>
                      <a:pt x="26391" y="166394"/>
                      <a:pt x="26713" y="166394"/>
                      <a:pt x="26713" y="166394"/>
                    </a:cubicBezTo>
                    <a:lnTo>
                      <a:pt x="162210" y="25748"/>
                    </a:lnTo>
                    <a:lnTo>
                      <a:pt x="140646" y="4828"/>
                    </a:lnTo>
                    <a:lnTo>
                      <a:pt x="5150" y="145474"/>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81" name="Freeform: Shape 80">
                <a:extLst>
                  <a:ext uri="{FF2B5EF4-FFF2-40B4-BE49-F238E27FC236}">
                    <a16:creationId xmlns:a16="http://schemas.microsoft.com/office/drawing/2014/main" id="{800F39AF-25AC-43FB-BF32-1C322BD44EE2}"/>
                  </a:ext>
                </a:extLst>
              </p:cNvPr>
              <p:cNvSpPr/>
              <p:nvPr/>
            </p:nvSpPr>
            <p:spPr>
              <a:xfrm>
                <a:off x="10696600" y="7839265"/>
                <a:ext cx="90725" cy="90725"/>
              </a:xfrm>
              <a:custGeom>
                <a:avLst/>
                <a:gdLst>
                  <a:gd name="connsiteX0" fmla="*/ 6826 w 45058"/>
                  <a:gd name="connsiteY0" fmla="*/ 19813 h 45058"/>
                  <a:gd name="connsiteX1" fmla="*/ 19321 w 45058"/>
                  <a:gd name="connsiteY1" fmla="*/ 6826 h 45058"/>
                  <a:gd name="connsiteX2" fmla="*/ 40890 w 45058"/>
                  <a:gd name="connsiteY2" fmla="*/ 27577 h 45058"/>
                  <a:gd name="connsiteX3" fmla="*/ 28395 w 45058"/>
                  <a:gd name="connsiteY3" fmla="*/ 40565 h 45058"/>
                </a:gdLst>
                <a:ahLst/>
                <a:cxnLst>
                  <a:cxn ang="0">
                    <a:pos x="connsiteX0" y="connsiteY0"/>
                  </a:cxn>
                  <a:cxn ang="0">
                    <a:pos x="connsiteX1" y="connsiteY1"/>
                  </a:cxn>
                  <a:cxn ang="0">
                    <a:pos x="connsiteX2" y="connsiteY2"/>
                  </a:cxn>
                  <a:cxn ang="0">
                    <a:pos x="connsiteX3" y="connsiteY3"/>
                  </a:cxn>
                </a:cxnLst>
                <a:rect l="l" t="t" r="r" b="b"/>
                <a:pathLst>
                  <a:path w="45058" h="45058">
                    <a:moveTo>
                      <a:pt x="6826" y="19813"/>
                    </a:moveTo>
                    <a:lnTo>
                      <a:pt x="19321" y="6826"/>
                    </a:lnTo>
                    <a:lnTo>
                      <a:pt x="40890" y="27577"/>
                    </a:lnTo>
                    <a:lnTo>
                      <a:pt x="28395" y="40565"/>
                    </a:lnTo>
                    <a:close/>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sp>
            <p:nvSpPr>
              <p:cNvPr id="82" name="Freeform: Shape 81">
                <a:extLst>
                  <a:ext uri="{FF2B5EF4-FFF2-40B4-BE49-F238E27FC236}">
                    <a16:creationId xmlns:a16="http://schemas.microsoft.com/office/drawing/2014/main" id="{3FFDC9A9-3948-48B7-89D2-E30F4A12C5CF}"/>
                  </a:ext>
                </a:extLst>
              </p:cNvPr>
              <p:cNvSpPr/>
              <p:nvPr/>
            </p:nvSpPr>
            <p:spPr>
              <a:xfrm>
                <a:off x="10642309" y="7911244"/>
                <a:ext cx="142569" cy="174970"/>
              </a:xfrm>
              <a:custGeom>
                <a:avLst/>
                <a:gdLst>
                  <a:gd name="connsiteX0" fmla="*/ 55357 w 70805"/>
                  <a:gd name="connsiteY0" fmla="*/ 4828 h 86898"/>
                  <a:gd name="connsiteX1" fmla="*/ 65978 w 70805"/>
                  <a:gd name="connsiteY1" fmla="*/ 15770 h 86898"/>
                  <a:gd name="connsiteX2" fmla="*/ 4828 w 70805"/>
                  <a:gd name="connsiteY2" fmla="*/ 83036 h 86898"/>
                </a:gdLst>
                <a:ahLst/>
                <a:cxnLst>
                  <a:cxn ang="0">
                    <a:pos x="connsiteX0" y="connsiteY0"/>
                  </a:cxn>
                  <a:cxn ang="0">
                    <a:pos x="connsiteX1" y="connsiteY1"/>
                  </a:cxn>
                  <a:cxn ang="0">
                    <a:pos x="connsiteX2" y="connsiteY2"/>
                  </a:cxn>
                </a:cxnLst>
                <a:rect l="l" t="t" r="r" b="b"/>
                <a:pathLst>
                  <a:path w="70805" h="86898">
                    <a:moveTo>
                      <a:pt x="55357" y="4828"/>
                    </a:moveTo>
                    <a:lnTo>
                      <a:pt x="65978" y="15770"/>
                    </a:lnTo>
                    <a:lnTo>
                      <a:pt x="4828" y="83036"/>
                    </a:lnTo>
                  </a:path>
                </a:pathLst>
              </a:custGeom>
              <a:noFill/>
              <a:ln w="1905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mazon Ember Display"/>
                  <a:ea typeface="+mn-ea"/>
                  <a:cs typeface="+mn-cs"/>
                </a:endParaRPr>
              </a:p>
            </p:txBody>
          </p:sp>
        </p:grpSp>
      </p:grpSp>
    </p:spTree>
    <p:extLst>
      <p:ext uri="{BB962C8B-B14F-4D97-AF65-F5344CB8AC3E}">
        <p14:creationId xmlns:p14="http://schemas.microsoft.com/office/powerpoint/2010/main" val="250112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WS 2024">
  <a:themeElements>
    <a:clrScheme name="Custom 22">
      <a:dk1>
        <a:srgbClr val="000000"/>
      </a:dk1>
      <a:lt1>
        <a:srgbClr val="FFFFFF"/>
      </a:lt1>
      <a:dk2>
        <a:srgbClr val="0000A3"/>
      </a:dk2>
      <a:lt2>
        <a:srgbClr val="F2F4F4"/>
      </a:lt2>
      <a:accent1>
        <a:srgbClr val="1E90EE"/>
      </a:accent1>
      <a:accent2>
        <a:srgbClr val="35FF82"/>
      </a:accent2>
      <a:accent3>
        <a:srgbClr val="796EFF"/>
      </a:accent3>
      <a:accent4>
        <a:srgbClr val="A524D8"/>
      </a:accent4>
      <a:accent5>
        <a:srgbClr val="E50086"/>
      </a:accent5>
      <a:accent6>
        <a:srgbClr val="2F00E3"/>
      </a:accent6>
      <a:hlink>
        <a:srgbClr val="35FF82"/>
      </a:hlink>
      <a:folHlink>
        <a:srgbClr val="35FF82"/>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SR+REINF_SpeakerTemplate_V5_20240219.potx" id="{481F4B62-95A5-4419-892B-02FC3F658755}" vid="{17065980-54DF-4EFB-90FD-9501161F208E}"/>
    </a:ext>
  </a:extLst>
</a:theme>
</file>

<file path=ppt/theme/theme2.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2024</Template>
  <TotalTime>1936</TotalTime>
  <Words>1725</Words>
  <Application>Microsoft Macintosh PowerPoint</Application>
  <PresentationFormat>Widescreen</PresentationFormat>
  <Paragraphs>176</Paragraphs>
  <Slides>19</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Amazon Ember Display</vt:lpstr>
      <vt:lpstr>Lucida Console</vt:lpstr>
      <vt:lpstr>Amazon Ember Display Heavy</vt:lpstr>
      <vt:lpstr>Helvetica Neue</vt:lpstr>
      <vt:lpstr>Wingdings</vt:lpstr>
      <vt:lpstr>Calibri</vt:lpstr>
      <vt:lpstr>Amazon Ember Light</vt:lpstr>
      <vt:lpstr>Menlo</vt:lpstr>
      <vt:lpstr>Arial</vt:lpstr>
      <vt:lpstr>Amazon Ember Regular</vt:lpstr>
      <vt:lpstr>Amazon Ember Mono</vt:lpstr>
      <vt:lpstr>Amazon Ember</vt:lpstr>
      <vt:lpstr>AWS 2024</vt:lpstr>
      <vt:lpstr>Welcome slide</vt:lpstr>
      <vt:lpstr>Securing and Observing Amazon EKS clusters</vt:lpstr>
      <vt:lpstr>Kubernetes security challenges</vt:lpstr>
      <vt:lpstr>EKS is the most secure way to run Kubernetes</vt:lpstr>
      <vt:lpstr>Raise the bar on your container security posture</vt:lpstr>
      <vt:lpstr>Access Control</vt:lpstr>
      <vt:lpstr>PowerPoint Presentation</vt:lpstr>
      <vt:lpstr>Amazon CloudWatch</vt:lpstr>
      <vt:lpstr>AWS CloudTrail</vt:lpstr>
      <vt:lpstr>Amazon GuardDuty</vt:lpstr>
      <vt:lpstr>Our plan for today</vt:lpstr>
      <vt:lpstr>Getting started with this workshop</vt:lpstr>
      <vt:lpstr>Step 1: Sign in using your preferred method</vt:lpstr>
      <vt:lpstr>Step 2: Enter the event access code</vt:lpstr>
      <vt:lpstr>Step 3: Review terms and join event</vt:lpstr>
      <vt:lpstr>Step 4: Get started with the workshop</vt:lpstr>
      <vt:lpstr>Step 5: Access AWS account</vt:lpstr>
      <vt:lpstr>Event access code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this event template</dc:title>
  <dc:creator>Microsoft Office User</dc:creator>
  <cp:lastModifiedBy>Microsoft Office User</cp:lastModifiedBy>
  <cp:revision>25</cp:revision>
  <dcterms:created xsi:type="dcterms:W3CDTF">2024-04-25T21:28:10Z</dcterms:created>
  <dcterms:modified xsi:type="dcterms:W3CDTF">2024-06-11T15:00:36Z</dcterms:modified>
</cp:coreProperties>
</file>